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6858000" cx="9144000"/>
  <p:notesSz cx="6858000" cy="9144000"/>
  <p:embeddedFontLst>
    <p:embeddedFont>
      <p:font typeface="Garamond"/>
      <p:regular r:id="rId79"/>
      <p:bold r:id="rId80"/>
      <p:italic r:id="rId81"/>
      <p:boldItalic r:id="rId82"/>
    </p:embeddedFont>
    <p:embeddedFont>
      <p:font typeface="Century Gothic"/>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87" roundtripDataSignature="AMtx7mi4OOW7XYZOMEcaDWClcj730XQX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CenturyGothic-bold.fntdata"/><Relationship Id="rId83" Type="http://schemas.openxmlformats.org/officeDocument/2006/relationships/font" Target="fonts/CenturyGothic-regular.fntdata"/><Relationship Id="rId42" Type="http://schemas.openxmlformats.org/officeDocument/2006/relationships/slide" Target="slides/slide37.xml"/><Relationship Id="rId86" Type="http://schemas.openxmlformats.org/officeDocument/2006/relationships/font" Target="fonts/CenturyGothic-boldItalic.fntdata"/><Relationship Id="rId41" Type="http://schemas.openxmlformats.org/officeDocument/2006/relationships/slide" Target="slides/slide36.xml"/><Relationship Id="rId85" Type="http://schemas.openxmlformats.org/officeDocument/2006/relationships/font" Target="fonts/CenturyGothic-italic.fntdata"/><Relationship Id="rId44" Type="http://schemas.openxmlformats.org/officeDocument/2006/relationships/slide" Target="slides/slide39.xml"/><Relationship Id="rId43" Type="http://schemas.openxmlformats.org/officeDocument/2006/relationships/slide" Target="slides/slide38.xml"/><Relationship Id="rId87" Type="http://customschemas.google.com/relationships/presentationmetadata" Target="meta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Garamond-bold.fntdata"/><Relationship Id="rId82" Type="http://schemas.openxmlformats.org/officeDocument/2006/relationships/font" Target="fonts/Garamond-boldItalic.fntdata"/><Relationship Id="rId81" Type="http://schemas.openxmlformats.org/officeDocument/2006/relationships/font" Target="fonts/Garamon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Garamond-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Electronic Commerce (EC or e-commerce): </a:t>
            </a:r>
            <a:r>
              <a:rPr lang="en-US"/>
              <a:t>the process of buying, selling, transferring, or exchanging products, services, or information via computer networks, including the Internet.</a:t>
            </a:r>
            <a:endParaRPr/>
          </a:p>
          <a:p>
            <a:pPr indent="0" lvl="0" marL="0" rtl="0" algn="l">
              <a:lnSpc>
                <a:spcPct val="100000"/>
              </a:lnSpc>
              <a:spcBef>
                <a:spcPts val="0"/>
              </a:spcBef>
              <a:spcAft>
                <a:spcPts val="0"/>
              </a:spcAft>
              <a:buSzPts val="1400"/>
              <a:buNone/>
            </a:pPr>
            <a:r>
              <a:rPr b="1" lang="en-US"/>
              <a:t>Electronic Business (e-business): </a:t>
            </a:r>
            <a:r>
              <a:rPr lang="en-US"/>
              <a:t>in addition to the buying and selling of goods and services, e-business (a broader concept) refers to servicing customers, collaborating with business partners, and performing electronic transactions within an organization.</a:t>
            </a:r>
            <a:endParaRPr/>
          </a:p>
          <a:p>
            <a:pPr indent="0" lvl="0" marL="0" rtl="0" algn="l">
              <a:lnSpc>
                <a:spcPct val="100000"/>
              </a:lnSpc>
              <a:spcBef>
                <a:spcPts val="0"/>
              </a:spcBef>
              <a:spcAft>
                <a:spcPts val="0"/>
              </a:spcAft>
              <a:buSzPts val="1400"/>
              <a:buNone/>
            </a:pPr>
            <a:r>
              <a:rPr b="1" lang="en-US"/>
              <a:t>Degree of Digitization: </a:t>
            </a:r>
            <a:r>
              <a:rPr lang="en-US"/>
              <a:t>the extent to which the commerce has been transformed from physical to digital which can relate to both the product or service being sold and the delivery agent or intermediary. In other words, the product can be either physical or digital, and the delivery agent can also be either physical or digital.</a:t>
            </a:r>
            <a:endParaRPr/>
          </a:p>
          <a:p>
            <a:pPr indent="0" lvl="0" marL="0" rtl="0" algn="l">
              <a:lnSpc>
                <a:spcPct val="100000"/>
              </a:lnSpc>
              <a:spcBef>
                <a:spcPts val="0"/>
              </a:spcBef>
              <a:spcAft>
                <a:spcPts val="0"/>
              </a:spcAft>
              <a:buSzPts val="1400"/>
              <a:buNone/>
            </a:pPr>
            <a:r>
              <a:rPr b="1" lang="en-US"/>
              <a:t>Brick-and-Mortar Organizations: </a:t>
            </a:r>
            <a:r>
              <a:rPr lang="en-US"/>
              <a:t>organizations that exist as purely physical organizations.</a:t>
            </a:r>
            <a:endParaRPr/>
          </a:p>
          <a:p>
            <a:pPr indent="0" lvl="0" marL="0" rtl="0" algn="l">
              <a:lnSpc>
                <a:spcPct val="100000"/>
              </a:lnSpc>
              <a:spcBef>
                <a:spcPts val="0"/>
              </a:spcBef>
              <a:spcAft>
                <a:spcPts val="0"/>
              </a:spcAft>
              <a:buSzPts val="1400"/>
              <a:buNone/>
            </a:pPr>
            <a:r>
              <a:rPr b="1" lang="en-US"/>
              <a:t>Virtual (or pure-play) Organizations: </a:t>
            </a:r>
            <a:r>
              <a:rPr lang="en-US"/>
              <a:t>all dimensions of the organization are digital and they engage in pure electronic commerce only.</a:t>
            </a:r>
            <a:endParaRPr/>
          </a:p>
          <a:p>
            <a:pPr indent="0" lvl="0" marL="0" rtl="0" algn="l">
              <a:lnSpc>
                <a:spcPct val="100000"/>
              </a:lnSpc>
              <a:spcBef>
                <a:spcPts val="0"/>
              </a:spcBef>
              <a:spcAft>
                <a:spcPts val="0"/>
              </a:spcAft>
              <a:buSzPts val="1400"/>
              <a:buNone/>
            </a:pPr>
            <a:r>
              <a:rPr b="1" lang="en-US"/>
              <a:t>Clicks-and-Mortar (or Clicks-and-Bricks): </a:t>
            </a:r>
            <a:r>
              <a:rPr lang="en-US"/>
              <a:t>organizations that are partial electronic commerce (EC) combining both virtual and physical dimensions.</a:t>
            </a:r>
            <a:endParaRPr/>
          </a:p>
        </p:txBody>
      </p:sp>
      <p:sp>
        <p:nvSpPr>
          <p:cNvPr id="205" name="Google Shape;20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Business-to-Consumer (B2C): </a:t>
            </a:r>
            <a:r>
              <a:rPr lang="en-US"/>
              <a:t>the sellers are organizations, and the buyers are individuals.</a:t>
            </a:r>
            <a:endParaRPr/>
          </a:p>
          <a:p>
            <a:pPr indent="0" lvl="0" marL="0" rtl="0" algn="l">
              <a:lnSpc>
                <a:spcPct val="100000"/>
              </a:lnSpc>
              <a:spcBef>
                <a:spcPts val="0"/>
              </a:spcBef>
              <a:spcAft>
                <a:spcPts val="0"/>
              </a:spcAft>
              <a:buSzPts val="1400"/>
              <a:buNone/>
            </a:pPr>
            <a:r>
              <a:rPr b="1" lang="en-US"/>
              <a:t>Business-to-Business (B2B): </a:t>
            </a:r>
            <a:r>
              <a:rPr lang="en-US"/>
              <a:t>both the sellers and the buyers are business organizations. B2B comprises the vast majority of EC volume.</a:t>
            </a:r>
            <a:endParaRPr/>
          </a:p>
          <a:p>
            <a:pPr indent="0" lvl="0" marL="0" rtl="0" algn="l">
              <a:lnSpc>
                <a:spcPct val="100000"/>
              </a:lnSpc>
              <a:spcBef>
                <a:spcPts val="0"/>
              </a:spcBef>
              <a:spcAft>
                <a:spcPts val="0"/>
              </a:spcAft>
              <a:buSzPts val="1400"/>
              <a:buNone/>
            </a:pPr>
            <a:r>
              <a:rPr b="1" lang="en-US"/>
              <a:t>Consumer-to-Consumer (C2C): </a:t>
            </a:r>
            <a:r>
              <a:rPr lang="en-US"/>
              <a:t>an individual sells products or services to other individuals.</a:t>
            </a:r>
            <a:endParaRPr/>
          </a:p>
          <a:p>
            <a:pPr indent="0" lvl="0" marL="0" rtl="0" algn="l">
              <a:lnSpc>
                <a:spcPct val="100000"/>
              </a:lnSpc>
              <a:spcBef>
                <a:spcPts val="0"/>
              </a:spcBef>
              <a:spcAft>
                <a:spcPts val="0"/>
              </a:spcAft>
              <a:buSzPts val="1400"/>
              <a:buNone/>
            </a:pPr>
            <a:r>
              <a:rPr b="1" lang="en-US"/>
              <a:t>Business-to-Employee (B2E): </a:t>
            </a:r>
            <a:r>
              <a:rPr lang="en-US"/>
              <a:t>an organization uses EC internally to provide information and services to its employees.</a:t>
            </a:r>
            <a:endParaRPr/>
          </a:p>
          <a:p>
            <a:pPr indent="0" lvl="0" marL="0" rtl="0" algn="l">
              <a:lnSpc>
                <a:spcPct val="100000"/>
              </a:lnSpc>
              <a:spcBef>
                <a:spcPts val="0"/>
              </a:spcBef>
              <a:spcAft>
                <a:spcPts val="0"/>
              </a:spcAft>
              <a:buSzPts val="1400"/>
              <a:buNone/>
            </a:pPr>
            <a:r>
              <a:rPr b="1" lang="en-US"/>
              <a:t>E-government: </a:t>
            </a:r>
            <a:r>
              <a:rPr lang="en-US"/>
              <a:t>E-government is the use of Internet technology in general and e-commerce in particular to deliver information and public services to citizens.</a:t>
            </a:r>
            <a:endParaRPr/>
          </a:p>
          <a:p>
            <a:pPr indent="0" lvl="0" marL="0" rtl="0" algn="l">
              <a:lnSpc>
                <a:spcPct val="100000"/>
              </a:lnSpc>
              <a:spcBef>
                <a:spcPts val="0"/>
              </a:spcBef>
              <a:spcAft>
                <a:spcPts val="0"/>
              </a:spcAft>
              <a:buSzPts val="1400"/>
              <a:buNone/>
            </a:pPr>
            <a:r>
              <a:rPr b="1" lang="en-US"/>
              <a:t>Government-to-Citizen (G2C): </a:t>
            </a:r>
            <a:r>
              <a:rPr lang="en-US"/>
              <a:t>government to individual citizens.</a:t>
            </a:r>
            <a:endParaRPr/>
          </a:p>
          <a:p>
            <a:pPr indent="0" lvl="0" marL="0" rtl="0" algn="l">
              <a:lnSpc>
                <a:spcPct val="100000"/>
              </a:lnSpc>
              <a:spcBef>
                <a:spcPts val="0"/>
              </a:spcBef>
              <a:spcAft>
                <a:spcPts val="0"/>
              </a:spcAft>
              <a:buSzPts val="1400"/>
              <a:buNone/>
            </a:pPr>
            <a:r>
              <a:rPr b="1" lang="en-US"/>
              <a:t>Government-to-Business (G2B): </a:t>
            </a:r>
            <a:r>
              <a:rPr lang="en-US"/>
              <a:t>G2B EC is much like B2B EC, usually with an overlay of government procurement regulations.</a:t>
            </a:r>
            <a:endParaRPr/>
          </a:p>
          <a:p>
            <a:pPr indent="0" lvl="0" marL="0" rtl="0" algn="l">
              <a:lnSpc>
                <a:spcPct val="100000"/>
              </a:lnSpc>
              <a:spcBef>
                <a:spcPts val="0"/>
              </a:spcBef>
              <a:spcAft>
                <a:spcPts val="0"/>
              </a:spcAft>
              <a:buSzPts val="1400"/>
              <a:buNone/>
            </a:pPr>
            <a:r>
              <a:rPr b="1" lang="en-US"/>
              <a:t>Mobile Commerce (m-commerce): </a:t>
            </a:r>
            <a:r>
              <a:rPr lang="en-US"/>
              <a:t>e-commerce that is conducted entirely in a wireless environment.</a:t>
            </a:r>
            <a:endParaRPr/>
          </a:p>
        </p:txBody>
      </p:sp>
      <p:sp>
        <p:nvSpPr>
          <p:cNvPr id="269" name="Google Shape;26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Business-to-Consumer (B2C): </a:t>
            </a:r>
            <a:r>
              <a:rPr lang="en-US"/>
              <a:t>the sellers are organizations, and the buyers are individuals.</a:t>
            </a:r>
            <a:endParaRPr/>
          </a:p>
          <a:p>
            <a:pPr indent="0" lvl="0" marL="0" rtl="0" algn="l">
              <a:lnSpc>
                <a:spcPct val="100000"/>
              </a:lnSpc>
              <a:spcBef>
                <a:spcPts val="0"/>
              </a:spcBef>
              <a:spcAft>
                <a:spcPts val="0"/>
              </a:spcAft>
              <a:buSzPts val="1400"/>
              <a:buNone/>
            </a:pPr>
            <a:r>
              <a:rPr b="1" lang="en-US"/>
              <a:t>Business-to-Business (B2B): </a:t>
            </a:r>
            <a:r>
              <a:rPr lang="en-US"/>
              <a:t>both the sellers and the buyers are business organizations. B2B comprises the vast majority of EC volume.</a:t>
            </a:r>
            <a:endParaRPr/>
          </a:p>
          <a:p>
            <a:pPr indent="0" lvl="0" marL="0" rtl="0" algn="l">
              <a:lnSpc>
                <a:spcPct val="100000"/>
              </a:lnSpc>
              <a:spcBef>
                <a:spcPts val="0"/>
              </a:spcBef>
              <a:spcAft>
                <a:spcPts val="0"/>
              </a:spcAft>
              <a:buSzPts val="1400"/>
              <a:buNone/>
            </a:pPr>
            <a:r>
              <a:rPr b="1" lang="en-US"/>
              <a:t>Consumer-to-Consumer (C2C): </a:t>
            </a:r>
            <a:r>
              <a:rPr lang="en-US"/>
              <a:t>an individual sells products or services to other individuals.</a:t>
            </a:r>
            <a:endParaRPr/>
          </a:p>
          <a:p>
            <a:pPr indent="0" lvl="0" marL="0" rtl="0" algn="l">
              <a:lnSpc>
                <a:spcPct val="100000"/>
              </a:lnSpc>
              <a:spcBef>
                <a:spcPts val="0"/>
              </a:spcBef>
              <a:spcAft>
                <a:spcPts val="0"/>
              </a:spcAft>
              <a:buSzPts val="1400"/>
              <a:buNone/>
            </a:pPr>
            <a:r>
              <a:rPr b="1" lang="en-US"/>
              <a:t>Business-to-Employee (B2E): </a:t>
            </a:r>
            <a:r>
              <a:rPr lang="en-US"/>
              <a:t>an organization uses EC internally to provide information and services to its employees.</a:t>
            </a:r>
            <a:endParaRPr/>
          </a:p>
          <a:p>
            <a:pPr indent="0" lvl="0" marL="0" rtl="0" algn="l">
              <a:lnSpc>
                <a:spcPct val="100000"/>
              </a:lnSpc>
              <a:spcBef>
                <a:spcPts val="0"/>
              </a:spcBef>
              <a:spcAft>
                <a:spcPts val="0"/>
              </a:spcAft>
              <a:buSzPts val="1400"/>
              <a:buNone/>
            </a:pPr>
            <a:r>
              <a:rPr b="1" lang="en-US"/>
              <a:t>E-government: </a:t>
            </a:r>
            <a:r>
              <a:rPr lang="en-US"/>
              <a:t>E-government is the use of Internet technology in general and e-commerce in particular to deliver information and public services to citizens.</a:t>
            </a:r>
            <a:endParaRPr/>
          </a:p>
          <a:p>
            <a:pPr indent="0" lvl="0" marL="0" rtl="0" algn="l">
              <a:lnSpc>
                <a:spcPct val="100000"/>
              </a:lnSpc>
              <a:spcBef>
                <a:spcPts val="0"/>
              </a:spcBef>
              <a:spcAft>
                <a:spcPts val="0"/>
              </a:spcAft>
              <a:buSzPts val="1400"/>
              <a:buNone/>
            </a:pPr>
            <a:r>
              <a:rPr b="1" lang="en-US"/>
              <a:t>Government-to-Citizen (G2C): </a:t>
            </a:r>
            <a:r>
              <a:rPr lang="en-US"/>
              <a:t>government to individual citizens.</a:t>
            </a:r>
            <a:endParaRPr/>
          </a:p>
          <a:p>
            <a:pPr indent="0" lvl="0" marL="0" rtl="0" algn="l">
              <a:lnSpc>
                <a:spcPct val="100000"/>
              </a:lnSpc>
              <a:spcBef>
                <a:spcPts val="0"/>
              </a:spcBef>
              <a:spcAft>
                <a:spcPts val="0"/>
              </a:spcAft>
              <a:buSzPts val="1400"/>
              <a:buNone/>
            </a:pPr>
            <a:r>
              <a:rPr b="1" lang="en-US"/>
              <a:t>Government-to-Business (G2B): </a:t>
            </a:r>
            <a:r>
              <a:rPr lang="en-US"/>
              <a:t>G2B EC is much like B2B EC, usually with an overlay of government procurement regulations.</a:t>
            </a:r>
            <a:endParaRPr/>
          </a:p>
          <a:p>
            <a:pPr indent="0" lvl="0" marL="0" rtl="0" algn="l">
              <a:lnSpc>
                <a:spcPct val="100000"/>
              </a:lnSpc>
              <a:spcBef>
                <a:spcPts val="0"/>
              </a:spcBef>
              <a:spcAft>
                <a:spcPts val="0"/>
              </a:spcAft>
              <a:buSzPts val="1400"/>
              <a:buNone/>
            </a:pPr>
            <a:r>
              <a:rPr b="1" lang="en-US"/>
              <a:t>Mobile Commerce (m-commerce): </a:t>
            </a:r>
            <a:r>
              <a:rPr lang="en-US"/>
              <a:t>e-commerce that is conducted entirely in a wireless environment.</a:t>
            </a:r>
            <a:endParaRPr/>
          </a:p>
        </p:txBody>
      </p:sp>
      <p:sp>
        <p:nvSpPr>
          <p:cNvPr id="276" name="Google Shape;276;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Business-to-Consumer (B2C): </a:t>
            </a:r>
            <a:r>
              <a:rPr lang="en-US"/>
              <a:t>the sellers are organizations, and the buyers are individuals.</a:t>
            </a:r>
            <a:endParaRPr/>
          </a:p>
          <a:p>
            <a:pPr indent="0" lvl="0" marL="0" rtl="0" algn="l">
              <a:lnSpc>
                <a:spcPct val="100000"/>
              </a:lnSpc>
              <a:spcBef>
                <a:spcPts val="0"/>
              </a:spcBef>
              <a:spcAft>
                <a:spcPts val="0"/>
              </a:spcAft>
              <a:buSzPts val="1400"/>
              <a:buNone/>
            </a:pPr>
            <a:r>
              <a:rPr b="1" lang="en-US"/>
              <a:t>Business-to-Business (B2B): </a:t>
            </a:r>
            <a:r>
              <a:rPr lang="en-US"/>
              <a:t>both the sellers and the buyers are business organizations. B2B comprises the vast majority of EC volume.</a:t>
            </a:r>
            <a:endParaRPr/>
          </a:p>
          <a:p>
            <a:pPr indent="0" lvl="0" marL="0" rtl="0" algn="l">
              <a:lnSpc>
                <a:spcPct val="100000"/>
              </a:lnSpc>
              <a:spcBef>
                <a:spcPts val="0"/>
              </a:spcBef>
              <a:spcAft>
                <a:spcPts val="0"/>
              </a:spcAft>
              <a:buSzPts val="1400"/>
              <a:buNone/>
            </a:pPr>
            <a:r>
              <a:rPr b="1" lang="en-US"/>
              <a:t>Consumer-to-Consumer (C2C): </a:t>
            </a:r>
            <a:r>
              <a:rPr lang="en-US"/>
              <a:t>an individual sells products or services to other individuals.</a:t>
            </a:r>
            <a:endParaRPr/>
          </a:p>
          <a:p>
            <a:pPr indent="0" lvl="0" marL="0" rtl="0" algn="l">
              <a:lnSpc>
                <a:spcPct val="100000"/>
              </a:lnSpc>
              <a:spcBef>
                <a:spcPts val="0"/>
              </a:spcBef>
              <a:spcAft>
                <a:spcPts val="0"/>
              </a:spcAft>
              <a:buSzPts val="1400"/>
              <a:buNone/>
            </a:pPr>
            <a:r>
              <a:rPr b="1" lang="en-US"/>
              <a:t>Business-to-Employee (B2E): </a:t>
            </a:r>
            <a:r>
              <a:rPr lang="en-US"/>
              <a:t>an organization uses EC internally to provide information and services to its employees.</a:t>
            </a:r>
            <a:endParaRPr/>
          </a:p>
          <a:p>
            <a:pPr indent="0" lvl="0" marL="0" rtl="0" algn="l">
              <a:lnSpc>
                <a:spcPct val="100000"/>
              </a:lnSpc>
              <a:spcBef>
                <a:spcPts val="0"/>
              </a:spcBef>
              <a:spcAft>
                <a:spcPts val="0"/>
              </a:spcAft>
              <a:buSzPts val="1400"/>
              <a:buNone/>
            </a:pPr>
            <a:r>
              <a:rPr b="1" lang="en-US"/>
              <a:t>E-government: </a:t>
            </a:r>
            <a:r>
              <a:rPr lang="en-US"/>
              <a:t>E-government is the use of Internet technology in general and e-commerce in particular to deliver information and public services to citizens.</a:t>
            </a:r>
            <a:endParaRPr/>
          </a:p>
          <a:p>
            <a:pPr indent="0" lvl="0" marL="0" rtl="0" algn="l">
              <a:lnSpc>
                <a:spcPct val="100000"/>
              </a:lnSpc>
              <a:spcBef>
                <a:spcPts val="0"/>
              </a:spcBef>
              <a:spcAft>
                <a:spcPts val="0"/>
              </a:spcAft>
              <a:buSzPts val="1400"/>
              <a:buNone/>
            </a:pPr>
            <a:r>
              <a:rPr b="1" lang="en-US"/>
              <a:t>Government-to-Citizen (G2C): </a:t>
            </a:r>
            <a:r>
              <a:rPr lang="en-US"/>
              <a:t>government to individual citizens.</a:t>
            </a:r>
            <a:endParaRPr/>
          </a:p>
          <a:p>
            <a:pPr indent="0" lvl="0" marL="0" rtl="0" algn="l">
              <a:lnSpc>
                <a:spcPct val="100000"/>
              </a:lnSpc>
              <a:spcBef>
                <a:spcPts val="0"/>
              </a:spcBef>
              <a:spcAft>
                <a:spcPts val="0"/>
              </a:spcAft>
              <a:buSzPts val="1400"/>
              <a:buNone/>
            </a:pPr>
            <a:r>
              <a:rPr b="1" lang="en-US"/>
              <a:t>Government-to-Business (G2B): </a:t>
            </a:r>
            <a:r>
              <a:rPr lang="en-US"/>
              <a:t>G2B EC is much like B2B EC, usually with an overlay of government procurement regulations.</a:t>
            </a:r>
            <a:endParaRPr/>
          </a:p>
          <a:p>
            <a:pPr indent="0" lvl="0" marL="0" rtl="0" algn="l">
              <a:lnSpc>
                <a:spcPct val="100000"/>
              </a:lnSpc>
              <a:spcBef>
                <a:spcPts val="0"/>
              </a:spcBef>
              <a:spcAft>
                <a:spcPts val="0"/>
              </a:spcAft>
              <a:buSzPts val="1400"/>
              <a:buNone/>
            </a:pPr>
            <a:r>
              <a:rPr b="1" lang="en-US"/>
              <a:t>Mobile Commerce (m-commerce): </a:t>
            </a:r>
            <a:r>
              <a:rPr lang="en-US"/>
              <a:t>e-commerce that is conducted entirely in a wireless environment.</a:t>
            </a:r>
            <a:endParaRPr/>
          </a:p>
        </p:txBody>
      </p:sp>
      <p:sp>
        <p:nvSpPr>
          <p:cNvPr id="283" name="Google Shape;283;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Auction: </a:t>
            </a:r>
            <a:r>
              <a:rPr lang="en-US"/>
              <a:t>a competitive buying and selling process in which prices are determined dynamically by competitive bidding.</a:t>
            </a:r>
            <a:endParaRPr/>
          </a:p>
          <a:p>
            <a:pPr indent="0" lvl="0" marL="0" rtl="0" algn="l">
              <a:lnSpc>
                <a:spcPct val="100000"/>
              </a:lnSpc>
              <a:spcBef>
                <a:spcPts val="0"/>
              </a:spcBef>
              <a:spcAft>
                <a:spcPts val="0"/>
              </a:spcAft>
              <a:buSzPts val="1400"/>
              <a:buNone/>
            </a:pPr>
            <a:r>
              <a:rPr b="1" lang="en-US"/>
              <a:t>Forward Auctions: </a:t>
            </a:r>
            <a:r>
              <a:rPr lang="en-US"/>
              <a:t>sellers solicit bids from many potential buyers and prices tend to increase over time.</a:t>
            </a:r>
            <a:endParaRPr/>
          </a:p>
          <a:p>
            <a:pPr indent="0" lvl="0" marL="0" rtl="0" algn="l">
              <a:lnSpc>
                <a:spcPct val="100000"/>
              </a:lnSpc>
              <a:spcBef>
                <a:spcPts val="0"/>
              </a:spcBef>
              <a:spcAft>
                <a:spcPts val="0"/>
              </a:spcAft>
              <a:buSzPts val="1400"/>
              <a:buNone/>
            </a:pPr>
            <a:r>
              <a:rPr b="1" lang="en-US"/>
              <a:t>Reverse Auctions: </a:t>
            </a:r>
            <a:r>
              <a:rPr lang="en-US"/>
              <a:t>one buyer, usually an organization, wants to purchase a product or a service and buyer posts a request for quotation (RFQ) on its Web site or on a third party site. Prices tend to decrease over time.</a:t>
            </a:r>
            <a:endParaRPr/>
          </a:p>
          <a:p>
            <a:pPr indent="0" lvl="0" marL="0" rtl="0" algn="l">
              <a:lnSpc>
                <a:spcPct val="100000"/>
              </a:lnSpc>
              <a:spcBef>
                <a:spcPts val="0"/>
              </a:spcBef>
              <a:spcAft>
                <a:spcPts val="0"/>
              </a:spcAft>
              <a:buSzPts val="1400"/>
              <a:buNone/>
            </a:pPr>
            <a:r>
              <a:rPr b="1" lang="en-US"/>
              <a:t>Electronic Storefront: </a:t>
            </a:r>
            <a:r>
              <a:rPr lang="en-US"/>
              <a:t>a Web site that represents a single store.</a:t>
            </a:r>
            <a:endParaRPr/>
          </a:p>
          <a:p>
            <a:pPr indent="0" lvl="0" marL="0" rtl="0" algn="l">
              <a:lnSpc>
                <a:spcPct val="100000"/>
              </a:lnSpc>
              <a:spcBef>
                <a:spcPts val="0"/>
              </a:spcBef>
              <a:spcAft>
                <a:spcPts val="0"/>
              </a:spcAft>
              <a:buSzPts val="1400"/>
              <a:buNone/>
            </a:pPr>
            <a:r>
              <a:rPr b="1" lang="en-US"/>
              <a:t>Electronic Mall: </a:t>
            </a:r>
            <a:r>
              <a:rPr lang="en-US"/>
              <a:t>(also known as a cybermall or an e-mall) a collection of individual shops consolidated under one Internet address and they are closely associated with B2C electronic commerce.</a:t>
            </a:r>
            <a:endParaRPr/>
          </a:p>
          <a:p>
            <a:pPr indent="0" lvl="0" marL="0" rtl="0" algn="l">
              <a:lnSpc>
                <a:spcPct val="100000"/>
              </a:lnSpc>
              <a:spcBef>
                <a:spcPts val="0"/>
              </a:spcBef>
              <a:spcAft>
                <a:spcPts val="0"/>
              </a:spcAft>
              <a:buSzPts val="1400"/>
              <a:buNone/>
            </a:pPr>
            <a:r>
              <a:rPr b="1" lang="en-US"/>
              <a:t>Electronic Marketplace (e-marketplace): </a:t>
            </a:r>
            <a:r>
              <a:rPr lang="en-US"/>
              <a:t>a central, virtual market space on the Web where many buyers and many sellers can conduct e-commerce and e-business activities.</a:t>
            </a:r>
            <a:endParaRPr/>
          </a:p>
        </p:txBody>
      </p:sp>
      <p:sp>
        <p:nvSpPr>
          <p:cNvPr id="373" name="Google Shape;373;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Auction: </a:t>
            </a:r>
            <a:r>
              <a:rPr lang="en-US"/>
              <a:t>a competitive buying and selling process in which prices are determined dynamically by competitive bidding.</a:t>
            </a:r>
            <a:endParaRPr/>
          </a:p>
          <a:p>
            <a:pPr indent="0" lvl="0" marL="0" rtl="0" algn="l">
              <a:lnSpc>
                <a:spcPct val="100000"/>
              </a:lnSpc>
              <a:spcBef>
                <a:spcPts val="0"/>
              </a:spcBef>
              <a:spcAft>
                <a:spcPts val="0"/>
              </a:spcAft>
              <a:buSzPts val="1400"/>
              <a:buNone/>
            </a:pPr>
            <a:r>
              <a:rPr b="1" lang="en-US"/>
              <a:t>Forward Auctions: </a:t>
            </a:r>
            <a:r>
              <a:rPr lang="en-US"/>
              <a:t>sellers solicit bids from many potential buyers and prices tend to increase over time.</a:t>
            </a:r>
            <a:endParaRPr/>
          </a:p>
          <a:p>
            <a:pPr indent="0" lvl="0" marL="0" rtl="0" algn="l">
              <a:lnSpc>
                <a:spcPct val="100000"/>
              </a:lnSpc>
              <a:spcBef>
                <a:spcPts val="0"/>
              </a:spcBef>
              <a:spcAft>
                <a:spcPts val="0"/>
              </a:spcAft>
              <a:buSzPts val="1400"/>
              <a:buNone/>
            </a:pPr>
            <a:r>
              <a:rPr b="1" lang="en-US"/>
              <a:t>Reverse Auctions: </a:t>
            </a:r>
            <a:r>
              <a:rPr lang="en-US"/>
              <a:t>one buyer, usually an organization, wants to purchase a product or a service and buyer posts a request for quotation (RFQ) on its Web site or on a third party site. Prices tend to decrease over time.</a:t>
            </a:r>
            <a:endParaRPr/>
          </a:p>
          <a:p>
            <a:pPr indent="0" lvl="0" marL="0" rtl="0" algn="l">
              <a:lnSpc>
                <a:spcPct val="100000"/>
              </a:lnSpc>
              <a:spcBef>
                <a:spcPts val="0"/>
              </a:spcBef>
              <a:spcAft>
                <a:spcPts val="0"/>
              </a:spcAft>
              <a:buSzPts val="1400"/>
              <a:buNone/>
            </a:pPr>
            <a:r>
              <a:rPr b="1" lang="en-US"/>
              <a:t>Electronic Storefront: </a:t>
            </a:r>
            <a:r>
              <a:rPr lang="en-US"/>
              <a:t>a Web site that represents a single store.</a:t>
            </a:r>
            <a:endParaRPr/>
          </a:p>
          <a:p>
            <a:pPr indent="0" lvl="0" marL="0" rtl="0" algn="l">
              <a:lnSpc>
                <a:spcPct val="100000"/>
              </a:lnSpc>
              <a:spcBef>
                <a:spcPts val="0"/>
              </a:spcBef>
              <a:spcAft>
                <a:spcPts val="0"/>
              </a:spcAft>
              <a:buSzPts val="1400"/>
              <a:buNone/>
            </a:pPr>
            <a:r>
              <a:rPr b="1" lang="en-US"/>
              <a:t>Electronic Mall: </a:t>
            </a:r>
            <a:r>
              <a:rPr lang="en-US"/>
              <a:t>(also known as a cybermall or an e-mall) a collection of individual shops consolidated under one Internet address and they are closely associated with B2C electronic commerce.</a:t>
            </a:r>
            <a:endParaRPr/>
          </a:p>
          <a:p>
            <a:pPr indent="0" lvl="0" marL="0" rtl="0" algn="l">
              <a:lnSpc>
                <a:spcPct val="100000"/>
              </a:lnSpc>
              <a:spcBef>
                <a:spcPts val="0"/>
              </a:spcBef>
              <a:spcAft>
                <a:spcPts val="0"/>
              </a:spcAft>
              <a:buSzPts val="1400"/>
              <a:buNone/>
            </a:pPr>
            <a:r>
              <a:rPr b="1" lang="en-US"/>
              <a:t>Electronic Marketplace (e-marketplace): </a:t>
            </a:r>
            <a:r>
              <a:rPr lang="en-US"/>
              <a:t>a central, virtual market space on the Web where many buyers and many sellers can conduct e-commerce and e-business activities.</a:t>
            </a:r>
            <a:endParaRPr/>
          </a:p>
        </p:txBody>
      </p:sp>
      <p:sp>
        <p:nvSpPr>
          <p:cNvPr id="380" name="Google Shape;380;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Electronic Payment Mechanisms: </a:t>
            </a:r>
            <a:r>
              <a:rPr lang="en-US"/>
              <a:t>enable buyers to pay for goods and services electronically, rather than writing a check or using cash.</a:t>
            </a:r>
            <a:endParaRPr/>
          </a:p>
          <a:p>
            <a:pPr indent="0" lvl="0" marL="0" rtl="0" algn="l">
              <a:lnSpc>
                <a:spcPct val="100000"/>
              </a:lnSpc>
              <a:spcBef>
                <a:spcPts val="0"/>
              </a:spcBef>
              <a:spcAft>
                <a:spcPts val="0"/>
              </a:spcAft>
              <a:buSzPts val="1400"/>
              <a:buNone/>
            </a:pPr>
            <a:r>
              <a:rPr b="1" lang="en-US"/>
              <a:t>Electronic Checks: </a:t>
            </a:r>
            <a:r>
              <a:rPr lang="en-US"/>
              <a:t>(e-checks), which are used primarily in B2B, are similar to regular paper checks.</a:t>
            </a:r>
            <a:endParaRPr/>
          </a:p>
          <a:p>
            <a:pPr indent="0" lvl="0" marL="0" rtl="0" algn="l">
              <a:lnSpc>
                <a:spcPct val="100000"/>
              </a:lnSpc>
              <a:spcBef>
                <a:spcPts val="0"/>
              </a:spcBef>
              <a:spcAft>
                <a:spcPts val="0"/>
              </a:spcAft>
              <a:buSzPts val="1400"/>
              <a:buNone/>
            </a:pPr>
            <a:r>
              <a:rPr b="1" lang="en-US"/>
              <a:t>Electronic Cards: </a:t>
            </a:r>
            <a:r>
              <a:rPr lang="en-US"/>
              <a:t>There are a variety of electronic cards, and they are used for different purposes. The most common types are electronic credit cards, virtual credit cards, purchasing cards, stored-value money cards, and smart cards.</a:t>
            </a:r>
            <a:endParaRPr/>
          </a:p>
          <a:p>
            <a:pPr indent="0" lvl="0" marL="0" rtl="0" algn="l">
              <a:lnSpc>
                <a:spcPct val="100000"/>
              </a:lnSpc>
              <a:spcBef>
                <a:spcPts val="0"/>
              </a:spcBef>
              <a:spcAft>
                <a:spcPts val="0"/>
              </a:spcAft>
              <a:buSzPts val="1400"/>
              <a:buNone/>
            </a:pPr>
            <a:r>
              <a:rPr b="1" lang="en-US"/>
              <a:t>Virtual Credit Cards: </a:t>
            </a:r>
            <a:r>
              <a:rPr lang="en-US"/>
              <a:t>allow customers to shop online and can be used only once in order to thwart criminals by using a different, random card number every time you shop online.</a:t>
            </a:r>
            <a:endParaRPr/>
          </a:p>
          <a:p>
            <a:pPr indent="0" lvl="0" marL="0" rtl="0" algn="l">
              <a:lnSpc>
                <a:spcPct val="100000"/>
              </a:lnSpc>
              <a:spcBef>
                <a:spcPts val="0"/>
              </a:spcBef>
              <a:spcAft>
                <a:spcPts val="0"/>
              </a:spcAft>
              <a:buSzPts val="1400"/>
              <a:buNone/>
            </a:pPr>
            <a:r>
              <a:rPr b="1" lang="en-US"/>
              <a:t>Purchasing Cards: </a:t>
            </a:r>
            <a:r>
              <a:rPr lang="en-US"/>
              <a:t>are the B2B equivalent of electronic credit cards and in some countries, purchasing cards are the primary form of payment between companies.</a:t>
            </a:r>
            <a:endParaRPr/>
          </a:p>
          <a:p>
            <a:pPr indent="0" lvl="0" marL="0" rtl="0" algn="l">
              <a:lnSpc>
                <a:spcPct val="100000"/>
              </a:lnSpc>
              <a:spcBef>
                <a:spcPts val="0"/>
              </a:spcBef>
              <a:spcAft>
                <a:spcPts val="0"/>
              </a:spcAft>
              <a:buSzPts val="1400"/>
              <a:buNone/>
            </a:pPr>
            <a:r>
              <a:rPr b="1" lang="en-US"/>
              <a:t>Stored-Value Money Cards: </a:t>
            </a:r>
            <a:r>
              <a:rPr lang="en-US"/>
              <a:t>allow you to store a fixed amount of prepaid money and then spend it as necessary and each time you use the card, the amount is reduced by the amount you spent.</a:t>
            </a:r>
            <a:endParaRPr/>
          </a:p>
          <a:p>
            <a:pPr indent="0" lvl="0" marL="0" rtl="0" algn="l">
              <a:lnSpc>
                <a:spcPct val="100000"/>
              </a:lnSpc>
              <a:spcBef>
                <a:spcPts val="0"/>
              </a:spcBef>
              <a:spcAft>
                <a:spcPts val="0"/>
              </a:spcAft>
              <a:buSzPts val="1400"/>
              <a:buNone/>
            </a:pPr>
            <a:r>
              <a:rPr b="1" lang="en-US"/>
              <a:t>Smart Cards: </a:t>
            </a:r>
            <a:r>
              <a:rPr lang="en-US"/>
              <a:t>contain a chip that can store a considerable amount of information—more than 100 times the amount contained on a stored-value money card and are frequently multipurpose. That is, you can use them as a credit card, a debit card, a stored-value money card, or a loyalty card.</a:t>
            </a:r>
            <a:endParaRPr/>
          </a:p>
          <a:p>
            <a:pPr indent="0" lvl="0" marL="0" rtl="0" algn="l">
              <a:lnSpc>
                <a:spcPct val="100000"/>
              </a:lnSpc>
              <a:spcBef>
                <a:spcPts val="0"/>
              </a:spcBef>
              <a:spcAft>
                <a:spcPts val="0"/>
              </a:spcAft>
              <a:buSzPts val="1400"/>
              <a:buNone/>
            </a:pPr>
            <a:r>
              <a:rPr b="1" lang="en-US"/>
              <a:t>Person-to-Person Payments: </a:t>
            </a:r>
            <a:r>
              <a:rPr lang="en-US"/>
              <a:t>enable two individuals, or an individual and a business, to transfer funds without using a credit card (e.g., PayPal).</a:t>
            </a:r>
            <a:endParaRPr/>
          </a:p>
        </p:txBody>
      </p:sp>
      <p:sp>
        <p:nvSpPr>
          <p:cNvPr id="387" name="Google Shape;387;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Electronic Payment Mechanisms: </a:t>
            </a:r>
            <a:r>
              <a:rPr lang="en-US"/>
              <a:t>enable buyers to pay for goods and services electronically, rather than writing a check or using cash.</a:t>
            </a:r>
            <a:endParaRPr/>
          </a:p>
          <a:p>
            <a:pPr indent="0" lvl="0" marL="0" rtl="0" algn="l">
              <a:lnSpc>
                <a:spcPct val="100000"/>
              </a:lnSpc>
              <a:spcBef>
                <a:spcPts val="0"/>
              </a:spcBef>
              <a:spcAft>
                <a:spcPts val="0"/>
              </a:spcAft>
              <a:buSzPts val="1400"/>
              <a:buNone/>
            </a:pPr>
            <a:r>
              <a:rPr b="1" lang="en-US"/>
              <a:t>Electronic Checks: </a:t>
            </a:r>
            <a:r>
              <a:rPr lang="en-US"/>
              <a:t>(e-checks), which are used primarily in B2B, are similar to regular paper checks.</a:t>
            </a:r>
            <a:endParaRPr/>
          </a:p>
          <a:p>
            <a:pPr indent="0" lvl="0" marL="0" rtl="0" algn="l">
              <a:lnSpc>
                <a:spcPct val="100000"/>
              </a:lnSpc>
              <a:spcBef>
                <a:spcPts val="0"/>
              </a:spcBef>
              <a:spcAft>
                <a:spcPts val="0"/>
              </a:spcAft>
              <a:buSzPts val="1400"/>
              <a:buNone/>
            </a:pPr>
            <a:r>
              <a:rPr b="1" lang="en-US"/>
              <a:t>Electronic Cards: </a:t>
            </a:r>
            <a:r>
              <a:rPr lang="en-US"/>
              <a:t>There are a variety of electronic cards, and they are used for different purposes. The most common types are electronic credit cards, virtual credit cards, purchasing cards, stored-value money cards, and smart cards.</a:t>
            </a:r>
            <a:endParaRPr/>
          </a:p>
          <a:p>
            <a:pPr indent="0" lvl="0" marL="0" rtl="0" algn="l">
              <a:lnSpc>
                <a:spcPct val="100000"/>
              </a:lnSpc>
              <a:spcBef>
                <a:spcPts val="0"/>
              </a:spcBef>
              <a:spcAft>
                <a:spcPts val="0"/>
              </a:spcAft>
              <a:buSzPts val="1400"/>
              <a:buNone/>
            </a:pPr>
            <a:r>
              <a:rPr b="1" lang="en-US"/>
              <a:t>Virtual Credit Cards: </a:t>
            </a:r>
            <a:r>
              <a:rPr lang="en-US"/>
              <a:t>allow customers to shop online and can be used only once in order to thwart criminals by using a different, random card number every time you shop online.</a:t>
            </a:r>
            <a:endParaRPr/>
          </a:p>
          <a:p>
            <a:pPr indent="0" lvl="0" marL="0" rtl="0" algn="l">
              <a:lnSpc>
                <a:spcPct val="100000"/>
              </a:lnSpc>
              <a:spcBef>
                <a:spcPts val="0"/>
              </a:spcBef>
              <a:spcAft>
                <a:spcPts val="0"/>
              </a:spcAft>
              <a:buSzPts val="1400"/>
              <a:buNone/>
            </a:pPr>
            <a:r>
              <a:rPr b="1" lang="en-US"/>
              <a:t>Purchasing Cards: </a:t>
            </a:r>
            <a:r>
              <a:rPr lang="en-US"/>
              <a:t>are the B2B equivalent of electronic credit cards and in some countries, purchasing cards are the primary form of payment between companies.</a:t>
            </a:r>
            <a:endParaRPr/>
          </a:p>
          <a:p>
            <a:pPr indent="0" lvl="0" marL="0" rtl="0" algn="l">
              <a:lnSpc>
                <a:spcPct val="100000"/>
              </a:lnSpc>
              <a:spcBef>
                <a:spcPts val="0"/>
              </a:spcBef>
              <a:spcAft>
                <a:spcPts val="0"/>
              </a:spcAft>
              <a:buSzPts val="1400"/>
              <a:buNone/>
            </a:pPr>
            <a:r>
              <a:rPr b="1" lang="en-US"/>
              <a:t>Stored-Value Money Cards: </a:t>
            </a:r>
            <a:r>
              <a:rPr lang="en-US"/>
              <a:t>allow you to store a fixed amount of prepaid money and then spend it as necessary and each time you use the card, the amount is reduced by the amount you spent.</a:t>
            </a:r>
            <a:endParaRPr/>
          </a:p>
          <a:p>
            <a:pPr indent="0" lvl="0" marL="0" rtl="0" algn="l">
              <a:lnSpc>
                <a:spcPct val="100000"/>
              </a:lnSpc>
              <a:spcBef>
                <a:spcPts val="0"/>
              </a:spcBef>
              <a:spcAft>
                <a:spcPts val="0"/>
              </a:spcAft>
              <a:buSzPts val="1400"/>
              <a:buNone/>
            </a:pPr>
            <a:r>
              <a:rPr b="1" lang="en-US"/>
              <a:t>Smart Cards: </a:t>
            </a:r>
            <a:r>
              <a:rPr lang="en-US"/>
              <a:t>contain a chip that can store a considerable amount of information—more than 100 times the amount contained on a stored-value money card and are frequently multipurpose. That is, you can use them as a credit card, a debit card, a stored-value money card, or a loyalty card.</a:t>
            </a:r>
            <a:endParaRPr/>
          </a:p>
          <a:p>
            <a:pPr indent="0" lvl="0" marL="0" rtl="0" algn="l">
              <a:lnSpc>
                <a:spcPct val="100000"/>
              </a:lnSpc>
              <a:spcBef>
                <a:spcPts val="0"/>
              </a:spcBef>
              <a:spcAft>
                <a:spcPts val="0"/>
              </a:spcAft>
              <a:buSzPts val="1400"/>
              <a:buNone/>
            </a:pPr>
            <a:r>
              <a:rPr b="1" lang="en-US"/>
              <a:t>Person-to-Person Payments: </a:t>
            </a:r>
            <a:r>
              <a:rPr lang="en-US"/>
              <a:t>enable two individuals, or an individual and a business, to transfer funds without using a credit card (e.g., PayPal).</a:t>
            </a:r>
            <a:endParaRPr/>
          </a:p>
        </p:txBody>
      </p:sp>
      <p:sp>
        <p:nvSpPr>
          <p:cNvPr id="394" name="Google Shape;394;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Electronic Payment Mechanisms: </a:t>
            </a:r>
            <a:r>
              <a:rPr lang="en-US"/>
              <a:t>enable buyers to pay for goods and services electronically, rather than writing a check or using cash.</a:t>
            </a:r>
            <a:endParaRPr/>
          </a:p>
          <a:p>
            <a:pPr indent="0" lvl="0" marL="0" rtl="0" algn="l">
              <a:lnSpc>
                <a:spcPct val="100000"/>
              </a:lnSpc>
              <a:spcBef>
                <a:spcPts val="0"/>
              </a:spcBef>
              <a:spcAft>
                <a:spcPts val="0"/>
              </a:spcAft>
              <a:buSzPts val="1400"/>
              <a:buNone/>
            </a:pPr>
            <a:r>
              <a:rPr b="1" lang="en-US"/>
              <a:t>Electronic Checks: </a:t>
            </a:r>
            <a:r>
              <a:rPr lang="en-US"/>
              <a:t>(e-checks), which are used primarily in B2B, are similar to regular paper checks.</a:t>
            </a:r>
            <a:endParaRPr/>
          </a:p>
          <a:p>
            <a:pPr indent="0" lvl="0" marL="0" rtl="0" algn="l">
              <a:lnSpc>
                <a:spcPct val="100000"/>
              </a:lnSpc>
              <a:spcBef>
                <a:spcPts val="0"/>
              </a:spcBef>
              <a:spcAft>
                <a:spcPts val="0"/>
              </a:spcAft>
              <a:buSzPts val="1400"/>
              <a:buNone/>
            </a:pPr>
            <a:r>
              <a:rPr b="1" lang="en-US"/>
              <a:t>Electronic Cards: </a:t>
            </a:r>
            <a:r>
              <a:rPr lang="en-US"/>
              <a:t>There are a variety of electronic cards, and they are used for different purposes. The most common types are electronic credit cards, virtual credit cards, purchasing cards, stored-value money cards, and smart cards.</a:t>
            </a:r>
            <a:endParaRPr/>
          </a:p>
          <a:p>
            <a:pPr indent="0" lvl="0" marL="0" rtl="0" algn="l">
              <a:lnSpc>
                <a:spcPct val="100000"/>
              </a:lnSpc>
              <a:spcBef>
                <a:spcPts val="0"/>
              </a:spcBef>
              <a:spcAft>
                <a:spcPts val="0"/>
              </a:spcAft>
              <a:buSzPts val="1400"/>
              <a:buNone/>
            </a:pPr>
            <a:r>
              <a:rPr b="1" lang="en-US"/>
              <a:t>Virtual Credit Cards: </a:t>
            </a:r>
            <a:r>
              <a:rPr lang="en-US"/>
              <a:t>allow customers to shop online and can be used only once in order to thwart criminals by using a different, random card number every time you shop online.</a:t>
            </a:r>
            <a:endParaRPr/>
          </a:p>
          <a:p>
            <a:pPr indent="0" lvl="0" marL="0" rtl="0" algn="l">
              <a:lnSpc>
                <a:spcPct val="100000"/>
              </a:lnSpc>
              <a:spcBef>
                <a:spcPts val="0"/>
              </a:spcBef>
              <a:spcAft>
                <a:spcPts val="0"/>
              </a:spcAft>
              <a:buSzPts val="1400"/>
              <a:buNone/>
            </a:pPr>
            <a:r>
              <a:rPr b="1" lang="en-US"/>
              <a:t>Purchasing Cards: </a:t>
            </a:r>
            <a:r>
              <a:rPr lang="en-US"/>
              <a:t>are the B2B equivalent of electronic credit cards and in some countries, purchasing cards are the primary form of payment between companies.</a:t>
            </a:r>
            <a:endParaRPr/>
          </a:p>
          <a:p>
            <a:pPr indent="0" lvl="0" marL="0" rtl="0" algn="l">
              <a:lnSpc>
                <a:spcPct val="100000"/>
              </a:lnSpc>
              <a:spcBef>
                <a:spcPts val="0"/>
              </a:spcBef>
              <a:spcAft>
                <a:spcPts val="0"/>
              </a:spcAft>
              <a:buSzPts val="1400"/>
              <a:buNone/>
            </a:pPr>
            <a:r>
              <a:rPr b="1" lang="en-US"/>
              <a:t>Stored-Value Money Cards: </a:t>
            </a:r>
            <a:r>
              <a:rPr lang="en-US"/>
              <a:t>allow you to store a fixed amount of prepaid money and then spend it as necessary and each time you use the card, the amount is reduced by the amount you spent.</a:t>
            </a:r>
            <a:endParaRPr/>
          </a:p>
          <a:p>
            <a:pPr indent="0" lvl="0" marL="0" rtl="0" algn="l">
              <a:lnSpc>
                <a:spcPct val="100000"/>
              </a:lnSpc>
              <a:spcBef>
                <a:spcPts val="0"/>
              </a:spcBef>
              <a:spcAft>
                <a:spcPts val="0"/>
              </a:spcAft>
              <a:buSzPts val="1400"/>
              <a:buNone/>
            </a:pPr>
            <a:r>
              <a:rPr b="1" lang="en-US"/>
              <a:t>Smart Cards: </a:t>
            </a:r>
            <a:r>
              <a:rPr lang="en-US"/>
              <a:t>contain a chip that can store a considerable amount of information—more than 100 times the amount contained on a stored-value money card and are frequently multipurpose. That is, you can use them as a credit card, a debit card, a stored-value money card, or a loyalty card.</a:t>
            </a:r>
            <a:endParaRPr/>
          </a:p>
          <a:p>
            <a:pPr indent="0" lvl="0" marL="0" rtl="0" algn="l">
              <a:lnSpc>
                <a:spcPct val="100000"/>
              </a:lnSpc>
              <a:spcBef>
                <a:spcPts val="0"/>
              </a:spcBef>
              <a:spcAft>
                <a:spcPts val="0"/>
              </a:spcAft>
              <a:buSzPts val="1400"/>
              <a:buNone/>
            </a:pPr>
            <a:r>
              <a:rPr b="1" lang="en-US"/>
              <a:t>Person-to-Person Payments: </a:t>
            </a:r>
            <a:r>
              <a:rPr lang="en-US"/>
              <a:t>enable two individuals, or an individual and a business, to transfer funds without using a credit card (e.g., PayPal).</a:t>
            </a:r>
            <a:endParaRPr/>
          </a:p>
        </p:txBody>
      </p:sp>
      <p:sp>
        <p:nvSpPr>
          <p:cNvPr id="401" name="Google Shape;401;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Organization Benefit: </a:t>
            </a:r>
            <a:r>
              <a:rPr lang="en-US"/>
              <a:t>national and international markets more accessible by lowering the costs of processing, distributing, and retrieving information. </a:t>
            </a:r>
            <a:endParaRPr/>
          </a:p>
          <a:p>
            <a:pPr indent="0" lvl="0" marL="0" rtl="0" algn="l">
              <a:lnSpc>
                <a:spcPct val="100000"/>
              </a:lnSpc>
              <a:spcBef>
                <a:spcPts val="0"/>
              </a:spcBef>
              <a:spcAft>
                <a:spcPts val="0"/>
              </a:spcAft>
              <a:buSzPts val="1400"/>
              <a:buNone/>
            </a:pPr>
            <a:r>
              <a:rPr b="1" lang="en-US"/>
              <a:t>Customer Benefit: </a:t>
            </a:r>
            <a:r>
              <a:rPr lang="en-US"/>
              <a:t>by being able to access a vast number of products and services, around the clock. </a:t>
            </a:r>
            <a:endParaRPr/>
          </a:p>
          <a:p>
            <a:pPr indent="0" lvl="0" marL="0" rtl="0" algn="l">
              <a:lnSpc>
                <a:spcPct val="100000"/>
              </a:lnSpc>
              <a:spcBef>
                <a:spcPts val="0"/>
              </a:spcBef>
              <a:spcAft>
                <a:spcPts val="0"/>
              </a:spcAft>
              <a:buSzPts val="1400"/>
              <a:buNone/>
            </a:pPr>
            <a:r>
              <a:rPr b="1" lang="en-US"/>
              <a:t>Benefit to Society: </a:t>
            </a:r>
            <a:r>
              <a:rPr lang="en-US"/>
              <a:t>the ability to easily and conveniently deliver information, services, and products to people in cities, rural areas, and developing countries.</a:t>
            </a:r>
            <a:endParaRPr/>
          </a:p>
        </p:txBody>
      </p:sp>
      <p:sp>
        <p:nvSpPr>
          <p:cNvPr id="414" name="Google Shape;414;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Organization Benefit: </a:t>
            </a:r>
            <a:r>
              <a:rPr lang="en-US"/>
              <a:t>national and international markets more accessible by lowering the costs of processing, distributing, and retrieving information. </a:t>
            </a:r>
            <a:endParaRPr/>
          </a:p>
          <a:p>
            <a:pPr indent="0" lvl="0" marL="0" rtl="0" algn="l">
              <a:lnSpc>
                <a:spcPct val="100000"/>
              </a:lnSpc>
              <a:spcBef>
                <a:spcPts val="0"/>
              </a:spcBef>
              <a:spcAft>
                <a:spcPts val="0"/>
              </a:spcAft>
              <a:buSzPts val="1400"/>
              <a:buNone/>
            </a:pPr>
            <a:r>
              <a:rPr b="1" lang="en-US"/>
              <a:t>Customer Benefit: </a:t>
            </a:r>
            <a:r>
              <a:rPr lang="en-US"/>
              <a:t>by being able to access a vast number of products and services, around the clock. </a:t>
            </a:r>
            <a:endParaRPr/>
          </a:p>
          <a:p>
            <a:pPr indent="0" lvl="0" marL="0" rtl="0" algn="l">
              <a:lnSpc>
                <a:spcPct val="100000"/>
              </a:lnSpc>
              <a:spcBef>
                <a:spcPts val="0"/>
              </a:spcBef>
              <a:spcAft>
                <a:spcPts val="0"/>
              </a:spcAft>
              <a:buSzPts val="1400"/>
              <a:buNone/>
            </a:pPr>
            <a:r>
              <a:rPr b="1" lang="en-US"/>
              <a:t>Benefit to Society: </a:t>
            </a:r>
            <a:r>
              <a:rPr lang="en-US"/>
              <a:t>the ability to easily and conveniently deliver information, services, and products to people in cities, rural areas, and developing countries.</a:t>
            </a:r>
            <a:endParaRPr/>
          </a:p>
        </p:txBody>
      </p:sp>
      <p:sp>
        <p:nvSpPr>
          <p:cNvPr id="421" name="Google Shape;421;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b="1" lang="en-US"/>
              <a:t>Technological Limitations:</a:t>
            </a:r>
            <a:endParaRPr b="1"/>
          </a:p>
          <a:p>
            <a:pPr indent="-171450" lvl="0" marL="171450" rtl="0" algn="l">
              <a:lnSpc>
                <a:spcPct val="100000"/>
              </a:lnSpc>
              <a:spcBef>
                <a:spcPts val="0"/>
              </a:spcBef>
              <a:spcAft>
                <a:spcPts val="0"/>
              </a:spcAft>
              <a:buClr>
                <a:schemeClr val="dk1"/>
              </a:buClr>
              <a:buSzPts val="1200"/>
              <a:buFont typeface="Arial"/>
              <a:buChar char="•"/>
            </a:pPr>
            <a:r>
              <a:rPr lang="en-US"/>
              <a:t>Lack of universally accepted security standards</a:t>
            </a:r>
            <a:endParaRPr/>
          </a:p>
          <a:p>
            <a:pPr indent="-171450" lvl="0" marL="171450" rtl="0" algn="l">
              <a:lnSpc>
                <a:spcPct val="100000"/>
              </a:lnSpc>
              <a:spcBef>
                <a:spcPts val="0"/>
              </a:spcBef>
              <a:spcAft>
                <a:spcPts val="0"/>
              </a:spcAft>
              <a:buClr>
                <a:schemeClr val="dk1"/>
              </a:buClr>
              <a:buSzPts val="1200"/>
              <a:buFont typeface="Arial"/>
              <a:buChar char="•"/>
            </a:pPr>
            <a:r>
              <a:rPr lang="en-US"/>
              <a:t>In less-developed countries, telecommunications bandwidth often is insufficient, and accessing the Web is expensive.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200"/>
              <a:buFont typeface="Calibri"/>
              <a:buNone/>
            </a:pPr>
            <a:r>
              <a:rPr b="1" lang="en-US"/>
              <a:t>Non-technological Limitations of E-Commerce:</a:t>
            </a:r>
            <a:endParaRPr b="1"/>
          </a:p>
          <a:p>
            <a:pPr indent="-171450" lvl="0" marL="171450" rtl="0" algn="l">
              <a:lnSpc>
                <a:spcPct val="100000"/>
              </a:lnSpc>
              <a:spcBef>
                <a:spcPts val="0"/>
              </a:spcBef>
              <a:spcAft>
                <a:spcPts val="0"/>
              </a:spcAft>
              <a:buClr>
                <a:schemeClr val="dk1"/>
              </a:buClr>
              <a:buSzPts val="1200"/>
              <a:buFont typeface="Arial"/>
              <a:buChar char="•"/>
            </a:pPr>
            <a:r>
              <a:rPr lang="en-US"/>
              <a:t>Perceptions that EC is insecure</a:t>
            </a:r>
            <a:endParaRPr/>
          </a:p>
          <a:p>
            <a:pPr indent="-171450" lvl="0" marL="171450" rtl="0" algn="l">
              <a:lnSpc>
                <a:spcPct val="100000"/>
              </a:lnSpc>
              <a:spcBef>
                <a:spcPts val="0"/>
              </a:spcBef>
              <a:spcAft>
                <a:spcPts val="0"/>
              </a:spcAft>
              <a:buClr>
                <a:schemeClr val="dk1"/>
              </a:buClr>
              <a:buSzPts val="1200"/>
              <a:buFont typeface="Arial"/>
              <a:buChar char="•"/>
            </a:pPr>
            <a:r>
              <a:rPr lang="en-US"/>
              <a:t>EC has unresolved legal issues</a:t>
            </a:r>
            <a:endParaRPr/>
          </a:p>
          <a:p>
            <a:pPr indent="-171450" lvl="0" marL="171450" rtl="0" algn="l">
              <a:lnSpc>
                <a:spcPct val="100000"/>
              </a:lnSpc>
              <a:spcBef>
                <a:spcPts val="0"/>
              </a:spcBef>
              <a:spcAft>
                <a:spcPts val="0"/>
              </a:spcAft>
              <a:buClr>
                <a:schemeClr val="dk1"/>
              </a:buClr>
              <a:buSzPts val="1200"/>
              <a:buFont typeface="Arial"/>
              <a:buChar char="•"/>
            </a:pPr>
            <a:r>
              <a:rPr lang="en-US"/>
              <a:t>EC lacks a critical mass of sellers and buyers.</a:t>
            </a:r>
            <a:endParaRPr/>
          </a:p>
        </p:txBody>
      </p:sp>
      <p:sp>
        <p:nvSpPr>
          <p:cNvPr id="470" name="Google Shape;470;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Electronic Commerce (EC or e-commerce): </a:t>
            </a:r>
            <a:r>
              <a:rPr lang="en-US"/>
              <a:t>the process of buying, selling, transferring, or exchanging products, services, or information via computer networks, including the Internet.</a:t>
            </a:r>
            <a:endParaRPr/>
          </a:p>
          <a:p>
            <a:pPr indent="0" lvl="0" marL="0" rtl="0" algn="l">
              <a:lnSpc>
                <a:spcPct val="100000"/>
              </a:lnSpc>
              <a:spcBef>
                <a:spcPts val="0"/>
              </a:spcBef>
              <a:spcAft>
                <a:spcPts val="0"/>
              </a:spcAft>
              <a:buSzPts val="1400"/>
              <a:buNone/>
            </a:pPr>
            <a:r>
              <a:rPr b="1" lang="en-US"/>
              <a:t>Electronic Business (e-business): </a:t>
            </a:r>
            <a:r>
              <a:rPr lang="en-US"/>
              <a:t>in addition to the buying and selling of goods and services, e-business (a broader concept) refers to servicing customers, collaborating with business partners, and performing electronic transactions within an organization.</a:t>
            </a:r>
            <a:endParaRPr/>
          </a:p>
          <a:p>
            <a:pPr indent="0" lvl="0" marL="0" rtl="0" algn="l">
              <a:lnSpc>
                <a:spcPct val="100000"/>
              </a:lnSpc>
              <a:spcBef>
                <a:spcPts val="0"/>
              </a:spcBef>
              <a:spcAft>
                <a:spcPts val="0"/>
              </a:spcAft>
              <a:buSzPts val="1400"/>
              <a:buNone/>
            </a:pPr>
            <a:r>
              <a:rPr b="1" lang="en-US"/>
              <a:t>Degree of Digitization: </a:t>
            </a:r>
            <a:r>
              <a:rPr lang="en-US"/>
              <a:t>the extent to which the commerce has been transformed from physical to digital which can relate to both the product or service being sold and the delivery agent or intermediary. In other words, the product can be either physical or digital, and the delivery agent can also be either physical or digital.</a:t>
            </a:r>
            <a:endParaRPr/>
          </a:p>
          <a:p>
            <a:pPr indent="0" lvl="0" marL="0" rtl="0" algn="l">
              <a:lnSpc>
                <a:spcPct val="100000"/>
              </a:lnSpc>
              <a:spcBef>
                <a:spcPts val="0"/>
              </a:spcBef>
              <a:spcAft>
                <a:spcPts val="0"/>
              </a:spcAft>
              <a:buSzPts val="1400"/>
              <a:buNone/>
            </a:pPr>
            <a:r>
              <a:rPr b="1" lang="en-US"/>
              <a:t>Brick-and-Mortar Organizations: </a:t>
            </a:r>
            <a:r>
              <a:rPr lang="en-US"/>
              <a:t>organizations that exist as purely physical organizations.</a:t>
            </a:r>
            <a:endParaRPr/>
          </a:p>
          <a:p>
            <a:pPr indent="0" lvl="0" marL="0" rtl="0" algn="l">
              <a:lnSpc>
                <a:spcPct val="100000"/>
              </a:lnSpc>
              <a:spcBef>
                <a:spcPts val="0"/>
              </a:spcBef>
              <a:spcAft>
                <a:spcPts val="0"/>
              </a:spcAft>
              <a:buSzPts val="1400"/>
              <a:buNone/>
            </a:pPr>
            <a:r>
              <a:rPr b="1" lang="en-US"/>
              <a:t>Virtual (or pure-play) Organizations: </a:t>
            </a:r>
            <a:r>
              <a:rPr lang="en-US"/>
              <a:t>all dimensions of the organization are digital and they engage in pure electronic commerce only.</a:t>
            </a:r>
            <a:endParaRPr/>
          </a:p>
          <a:p>
            <a:pPr indent="0" lvl="0" marL="0" rtl="0" algn="l">
              <a:lnSpc>
                <a:spcPct val="100000"/>
              </a:lnSpc>
              <a:spcBef>
                <a:spcPts val="0"/>
              </a:spcBef>
              <a:spcAft>
                <a:spcPts val="0"/>
              </a:spcAft>
              <a:buSzPts val="1400"/>
              <a:buNone/>
            </a:pPr>
            <a:r>
              <a:rPr b="1" lang="en-US"/>
              <a:t>Clicks-and-Mortar (or Clicks-and-Bricks): </a:t>
            </a:r>
            <a:r>
              <a:rPr lang="en-US"/>
              <a:t>organizations that are partial electronic commerce (EC) combining both virtual and physical dimensions.</a:t>
            </a:r>
            <a:endParaRPr/>
          </a:p>
        </p:txBody>
      </p:sp>
      <p:sp>
        <p:nvSpPr>
          <p:cNvPr id="170" name="Google Shape;17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Electronic Storefront: </a:t>
            </a:r>
            <a:r>
              <a:rPr lang="en-US"/>
              <a:t>a Web site that represents a single store.</a:t>
            </a:r>
            <a:endParaRPr/>
          </a:p>
          <a:p>
            <a:pPr indent="0" lvl="0" marL="0" rtl="0" algn="l">
              <a:lnSpc>
                <a:spcPct val="100000"/>
              </a:lnSpc>
              <a:spcBef>
                <a:spcPts val="0"/>
              </a:spcBef>
              <a:spcAft>
                <a:spcPts val="0"/>
              </a:spcAft>
              <a:buSzPts val="1400"/>
              <a:buNone/>
            </a:pPr>
            <a:r>
              <a:rPr b="1" lang="en-US"/>
              <a:t>Electronic Mall: </a:t>
            </a:r>
            <a:r>
              <a:rPr lang="en-US"/>
              <a:t>(also known as a cybermall or an e-mall) a collection of individual shops grouped under a single Internet address.</a:t>
            </a:r>
            <a:endParaRPr/>
          </a:p>
          <a:p>
            <a:pPr indent="0" lvl="0" marL="0" marR="0" rtl="0" algn="l">
              <a:lnSpc>
                <a:spcPct val="100000"/>
              </a:lnSpc>
              <a:spcBef>
                <a:spcPts val="0"/>
              </a:spcBef>
              <a:spcAft>
                <a:spcPts val="0"/>
              </a:spcAft>
              <a:buClr>
                <a:schemeClr val="dk1"/>
              </a:buClr>
              <a:buSzPts val="1200"/>
              <a:buFont typeface="Calibri"/>
              <a:buNone/>
            </a:pPr>
            <a:r>
              <a:rPr b="1" lang="en-US"/>
              <a:t>Online Advertising: </a:t>
            </a:r>
            <a:r>
              <a:rPr lang="en-US"/>
              <a:t>the practice of using the Internet and WWW to disseminate information in an attempt to influence a buyer–seller transaction through the direct response approach which personalizes advertising and marketing making the advertising process media rich, dynamic, and interactive. </a:t>
            </a:r>
            <a:endParaRPr/>
          </a:p>
          <a:p>
            <a:pPr indent="0" lvl="0" marL="0" rtl="0" algn="l">
              <a:lnSpc>
                <a:spcPct val="100000"/>
              </a:lnSpc>
              <a:spcBef>
                <a:spcPts val="0"/>
              </a:spcBef>
              <a:spcAft>
                <a:spcPts val="0"/>
              </a:spcAft>
              <a:buSzPts val="1400"/>
              <a:buNone/>
            </a:pPr>
            <a:r>
              <a:t/>
            </a:r>
            <a:endParaRPr/>
          </a:p>
        </p:txBody>
      </p:sp>
      <p:sp>
        <p:nvSpPr>
          <p:cNvPr id="483" name="Google Shape;483;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rPr b="1" lang="en-US"/>
              <a:t>Electronic Retailing (e-tailing): </a:t>
            </a:r>
            <a:r>
              <a:rPr lang="en-US"/>
              <a:t>the direct sale of products and services through electronic storefronts or electronic malls, usually designed around an electronic catalog format and/or auctions.</a:t>
            </a:r>
            <a:endParaRPr/>
          </a:p>
          <a:p>
            <a:pPr indent="0" lvl="0" marL="0" rtl="0" algn="l">
              <a:lnSpc>
                <a:spcPct val="100000"/>
              </a:lnSpc>
              <a:spcBef>
                <a:spcPts val="0"/>
              </a:spcBef>
              <a:spcAft>
                <a:spcPts val="0"/>
              </a:spcAft>
              <a:buSzPts val="1400"/>
              <a:buNone/>
            </a:pPr>
            <a:r>
              <a:rPr b="1" lang="en-US"/>
              <a:t>Electronic Storefront: </a:t>
            </a:r>
            <a:r>
              <a:rPr lang="en-US"/>
              <a:t>a Web site that represents a single store.</a:t>
            </a:r>
            <a:endParaRPr/>
          </a:p>
          <a:p>
            <a:pPr indent="0" lvl="0" marL="0" rtl="0" algn="l">
              <a:lnSpc>
                <a:spcPct val="100000"/>
              </a:lnSpc>
              <a:spcBef>
                <a:spcPts val="0"/>
              </a:spcBef>
              <a:spcAft>
                <a:spcPts val="0"/>
              </a:spcAft>
              <a:buSzPts val="1400"/>
              <a:buNone/>
            </a:pPr>
            <a:r>
              <a:rPr b="1" lang="en-US"/>
              <a:t>Electronic Mall: </a:t>
            </a:r>
            <a:r>
              <a:rPr lang="en-US"/>
              <a:t>(also known as a cybermall or an e-mall) a collection of individual shops grouped under a single Internet address.</a:t>
            </a:r>
            <a:endParaRPr/>
          </a:p>
          <a:p>
            <a:pPr indent="0" lvl="0" marL="0" rtl="0" algn="l">
              <a:lnSpc>
                <a:spcPct val="100000"/>
              </a:lnSpc>
              <a:spcBef>
                <a:spcPts val="0"/>
              </a:spcBef>
              <a:spcAft>
                <a:spcPts val="0"/>
              </a:spcAft>
              <a:buSzPts val="1400"/>
              <a:buNone/>
            </a:pPr>
            <a:r>
              <a:rPr b="1" lang="en-US"/>
              <a:t>Two Types of Cybermalls:</a:t>
            </a:r>
            <a:endParaRPr b="1"/>
          </a:p>
          <a:p>
            <a:pPr indent="-171450" lvl="0" marL="171450" rtl="0" algn="l">
              <a:lnSpc>
                <a:spcPct val="100000"/>
              </a:lnSpc>
              <a:spcBef>
                <a:spcPts val="0"/>
              </a:spcBef>
              <a:spcAft>
                <a:spcPts val="0"/>
              </a:spcAft>
              <a:buClr>
                <a:schemeClr val="dk1"/>
              </a:buClr>
              <a:buSzPts val="1200"/>
              <a:buFont typeface="Arial"/>
              <a:buChar char="•"/>
            </a:pPr>
            <a:r>
              <a:rPr lang="en-US"/>
              <a:t>Referral Malls: (e.g., www.hawaii.com), you cannot buy anything, but instead, you are transferred from the mall to a participating storefront.</a:t>
            </a:r>
            <a:endParaRPr/>
          </a:p>
          <a:p>
            <a:pPr indent="-171450" lvl="0" marL="171450" rtl="0" algn="l">
              <a:lnSpc>
                <a:spcPct val="100000"/>
              </a:lnSpc>
              <a:spcBef>
                <a:spcPts val="0"/>
              </a:spcBef>
              <a:spcAft>
                <a:spcPts val="0"/>
              </a:spcAft>
              <a:buClr>
                <a:schemeClr val="dk1"/>
              </a:buClr>
              <a:buSzPts val="1200"/>
              <a:buFont typeface="Arial"/>
              <a:buChar char="•"/>
            </a:pPr>
            <a:r>
              <a:rPr lang="en-US"/>
              <a:t>A Cybermall (e.g., http://shopping .google.com) where you can actually make a purchase. You might shop from several stores, but you make only one purchase transaction at the end.</a:t>
            </a:r>
            <a:endParaRPr/>
          </a:p>
        </p:txBody>
      </p:sp>
      <p:sp>
        <p:nvSpPr>
          <p:cNvPr id="491" name="Google Shape;491;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rPr b="1" lang="en-US"/>
              <a:t>Electronic Retailing (e-tailing): </a:t>
            </a:r>
            <a:r>
              <a:rPr lang="en-US"/>
              <a:t>the direct sale of products and services through electronic storefronts or electronic malls, usually designed around an electronic catalog format and/or auctions.</a:t>
            </a:r>
            <a:endParaRPr/>
          </a:p>
          <a:p>
            <a:pPr indent="0" lvl="0" marL="0" rtl="0" algn="l">
              <a:lnSpc>
                <a:spcPct val="100000"/>
              </a:lnSpc>
              <a:spcBef>
                <a:spcPts val="0"/>
              </a:spcBef>
              <a:spcAft>
                <a:spcPts val="0"/>
              </a:spcAft>
              <a:buSzPts val="1400"/>
              <a:buNone/>
            </a:pPr>
            <a:r>
              <a:rPr b="1" lang="en-US"/>
              <a:t>Electronic Storefront: </a:t>
            </a:r>
            <a:r>
              <a:rPr lang="en-US"/>
              <a:t>a Web site that represents a single store.</a:t>
            </a:r>
            <a:endParaRPr/>
          </a:p>
          <a:p>
            <a:pPr indent="0" lvl="0" marL="0" rtl="0" algn="l">
              <a:lnSpc>
                <a:spcPct val="100000"/>
              </a:lnSpc>
              <a:spcBef>
                <a:spcPts val="0"/>
              </a:spcBef>
              <a:spcAft>
                <a:spcPts val="0"/>
              </a:spcAft>
              <a:buSzPts val="1400"/>
              <a:buNone/>
            </a:pPr>
            <a:r>
              <a:rPr b="1" lang="en-US"/>
              <a:t>Electronic Mall: </a:t>
            </a:r>
            <a:r>
              <a:rPr lang="en-US"/>
              <a:t>(also known as a cybermall or an e-mall) a collection of individual shops grouped under a single Internet address.</a:t>
            </a:r>
            <a:endParaRPr/>
          </a:p>
          <a:p>
            <a:pPr indent="0" lvl="0" marL="0" rtl="0" algn="l">
              <a:lnSpc>
                <a:spcPct val="100000"/>
              </a:lnSpc>
              <a:spcBef>
                <a:spcPts val="0"/>
              </a:spcBef>
              <a:spcAft>
                <a:spcPts val="0"/>
              </a:spcAft>
              <a:buSzPts val="1400"/>
              <a:buNone/>
            </a:pPr>
            <a:r>
              <a:rPr b="1" lang="en-US"/>
              <a:t>Two Types of Cybermalls:</a:t>
            </a:r>
            <a:endParaRPr b="1"/>
          </a:p>
          <a:p>
            <a:pPr indent="-171450" lvl="0" marL="171450" rtl="0" algn="l">
              <a:lnSpc>
                <a:spcPct val="100000"/>
              </a:lnSpc>
              <a:spcBef>
                <a:spcPts val="0"/>
              </a:spcBef>
              <a:spcAft>
                <a:spcPts val="0"/>
              </a:spcAft>
              <a:buClr>
                <a:schemeClr val="dk1"/>
              </a:buClr>
              <a:buSzPts val="1200"/>
              <a:buFont typeface="Arial"/>
              <a:buChar char="•"/>
            </a:pPr>
            <a:r>
              <a:rPr lang="en-US"/>
              <a:t>Referral Malls: (e.g., www.hawaii.com), you cannot buy anything, but instead, you are transferred from the mall to a participating storefront.</a:t>
            </a:r>
            <a:endParaRPr/>
          </a:p>
          <a:p>
            <a:pPr indent="-171450" lvl="0" marL="171450" rtl="0" algn="l">
              <a:lnSpc>
                <a:spcPct val="100000"/>
              </a:lnSpc>
              <a:spcBef>
                <a:spcPts val="0"/>
              </a:spcBef>
              <a:spcAft>
                <a:spcPts val="0"/>
              </a:spcAft>
              <a:buClr>
                <a:schemeClr val="dk1"/>
              </a:buClr>
              <a:buSzPts val="1200"/>
              <a:buFont typeface="Arial"/>
              <a:buChar char="•"/>
            </a:pPr>
            <a:r>
              <a:rPr lang="en-US"/>
              <a:t>A Cybermall (e.g., http://shopping .google.com) where you can actually make a purchase. You might shop from several stores, but you make only one purchase transaction at the end.</a:t>
            </a:r>
            <a:endParaRPr/>
          </a:p>
        </p:txBody>
      </p:sp>
      <p:sp>
        <p:nvSpPr>
          <p:cNvPr id="498" name="Google Shape;498;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a:t>Disintermediation: </a:t>
            </a:r>
            <a:r>
              <a:rPr lang="en-US"/>
              <a:t>a process whereby intermediaries are eliminated.</a:t>
            </a:r>
            <a:endParaRPr/>
          </a:p>
          <a:p>
            <a:pPr indent="0" lvl="0" marL="0" rtl="0" algn="l">
              <a:lnSpc>
                <a:spcPct val="100000"/>
              </a:lnSpc>
              <a:spcBef>
                <a:spcPts val="0"/>
              </a:spcBef>
              <a:spcAft>
                <a:spcPts val="0"/>
              </a:spcAft>
              <a:buSzPts val="1400"/>
              <a:buNone/>
            </a:pPr>
            <a:r>
              <a:rPr b="1" lang="en-US"/>
              <a:t>Intermediaries (or middlemen) Have Two Functions: </a:t>
            </a:r>
            <a:endParaRPr b="1"/>
          </a:p>
          <a:p>
            <a:pPr indent="-171450" lvl="0" marL="171450" rtl="0" algn="l">
              <a:lnSpc>
                <a:spcPct val="100000"/>
              </a:lnSpc>
              <a:spcBef>
                <a:spcPts val="0"/>
              </a:spcBef>
              <a:spcAft>
                <a:spcPts val="0"/>
              </a:spcAft>
              <a:buClr>
                <a:schemeClr val="dk1"/>
              </a:buClr>
              <a:buSzPts val="1200"/>
              <a:buFont typeface="Arial"/>
              <a:buChar char="•"/>
            </a:pPr>
            <a:r>
              <a:rPr lang="en-US"/>
              <a:t>they provide information, and this function can be fully automated and most likely will be assumed by e-marketplaces and portals that provide information for free.</a:t>
            </a:r>
            <a:endParaRPr/>
          </a:p>
          <a:p>
            <a:pPr indent="-171450" lvl="0" marL="171450" rtl="0" algn="l">
              <a:lnSpc>
                <a:spcPct val="100000"/>
              </a:lnSpc>
              <a:spcBef>
                <a:spcPts val="0"/>
              </a:spcBef>
              <a:spcAft>
                <a:spcPts val="0"/>
              </a:spcAft>
              <a:buClr>
                <a:schemeClr val="dk1"/>
              </a:buClr>
              <a:buSzPts val="1200"/>
              <a:buFont typeface="Arial"/>
              <a:buChar char="•"/>
            </a:pPr>
            <a:r>
              <a:rPr lang="en-US"/>
              <a:t>they perform value-added services such as consulting.</a:t>
            </a:r>
            <a:endParaRPr/>
          </a:p>
          <a:p>
            <a:pPr indent="0" lvl="0" marL="0" rtl="0" algn="l">
              <a:lnSpc>
                <a:spcPct val="100000"/>
              </a:lnSpc>
              <a:spcBef>
                <a:spcPts val="0"/>
              </a:spcBef>
              <a:spcAft>
                <a:spcPts val="0"/>
              </a:spcAft>
              <a:buSzPts val="1400"/>
              <a:buNone/>
            </a:pPr>
            <a:r>
              <a:rPr b="1" lang="en-US"/>
              <a:t>Cyberbanking (or Electronic Banking): </a:t>
            </a:r>
            <a:r>
              <a:rPr lang="en-US"/>
              <a:t>involves conducting various banking activities from home, at a place of business, or on the road instead of at a physical bank location. It include capabilities ranging from paying bills to applying for a loan.</a:t>
            </a:r>
            <a:endParaRPr/>
          </a:p>
          <a:p>
            <a:pPr indent="0" lvl="0" marL="0" rtl="0" algn="l">
              <a:lnSpc>
                <a:spcPct val="100000"/>
              </a:lnSpc>
              <a:spcBef>
                <a:spcPts val="0"/>
              </a:spcBef>
              <a:spcAft>
                <a:spcPts val="0"/>
              </a:spcAft>
              <a:buSzPts val="1400"/>
              <a:buNone/>
            </a:pPr>
            <a:r>
              <a:rPr b="1" lang="en-US"/>
              <a:t>Online Securities Trading: </a:t>
            </a:r>
            <a:r>
              <a:rPr lang="en-US"/>
              <a:t>the use of computers to trade stocks, bonds, and other financial instruments. (e.g., E*Trade, Ameritrade, etc.) which is cheaper than a full-service or discount broker.</a:t>
            </a:r>
            <a:endParaRPr/>
          </a:p>
          <a:p>
            <a:pPr indent="0" lvl="0" marL="0" rtl="0" algn="l">
              <a:lnSpc>
                <a:spcPct val="100000"/>
              </a:lnSpc>
              <a:spcBef>
                <a:spcPts val="0"/>
              </a:spcBef>
              <a:spcAft>
                <a:spcPts val="0"/>
              </a:spcAft>
              <a:buSzPts val="1400"/>
              <a:buNone/>
            </a:pPr>
            <a:r>
              <a:rPr b="1" lang="en-US"/>
              <a:t>Online Job Market: </a:t>
            </a:r>
            <a:r>
              <a:rPr lang="en-US"/>
              <a:t>Companies and government agencies advertise available positions, accept resumes, and take applications via the Internet while job seekers use the online job market to reply online to employment ads, to place resumes on various sites, and to use recruiting firms (e.g., www.monster.com, www.simplyhired.com, www.linkedin.com, and www.truecareers.com).</a:t>
            </a:r>
            <a:endParaRPr/>
          </a:p>
          <a:p>
            <a:pPr indent="0" lvl="0" marL="0" rtl="0" algn="l">
              <a:lnSpc>
                <a:spcPct val="100000"/>
              </a:lnSpc>
              <a:spcBef>
                <a:spcPts val="0"/>
              </a:spcBef>
              <a:spcAft>
                <a:spcPts val="0"/>
              </a:spcAft>
              <a:buSzPts val="1400"/>
              <a:buNone/>
            </a:pPr>
            <a:r>
              <a:rPr b="1" lang="en-US"/>
              <a:t>Travel Services: </a:t>
            </a:r>
            <a:r>
              <a:rPr lang="en-US"/>
              <a:t>use of the Internet and WWW to plan, explore, and arrange almost any trip economically allowing customers to purchase airline tickets, reserve hotel rooms, and rent cars.</a:t>
            </a:r>
            <a:endParaRPr/>
          </a:p>
          <a:p>
            <a:pPr indent="0" lvl="0" marL="0" rtl="0" algn="l">
              <a:lnSpc>
                <a:spcPct val="100000"/>
              </a:lnSpc>
              <a:spcBef>
                <a:spcPts val="0"/>
              </a:spcBef>
              <a:spcAft>
                <a:spcPts val="0"/>
              </a:spcAft>
              <a:buSzPts val="1400"/>
              <a:buNone/>
            </a:pPr>
            <a:r>
              <a:rPr b="1" lang="en-US"/>
              <a:t>Online Advertising: </a:t>
            </a:r>
            <a:r>
              <a:rPr lang="en-US"/>
              <a:t>the practice of using the Internet and WWW to disseminate information in an attempt to influence a buyer–seller transaction through the direct response approach which personalizes advertising and marketing making the advertising process media rich, dynamic, and interactive.</a:t>
            </a:r>
            <a:endParaRPr/>
          </a:p>
        </p:txBody>
      </p:sp>
      <p:sp>
        <p:nvSpPr>
          <p:cNvPr id="519" name="Google Shape;519;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a:t>Disintermediation: </a:t>
            </a:r>
            <a:r>
              <a:rPr lang="en-US"/>
              <a:t>a process whereby intermediaries are eliminated.</a:t>
            </a:r>
            <a:endParaRPr/>
          </a:p>
          <a:p>
            <a:pPr indent="0" lvl="0" marL="0" rtl="0" algn="l">
              <a:lnSpc>
                <a:spcPct val="100000"/>
              </a:lnSpc>
              <a:spcBef>
                <a:spcPts val="0"/>
              </a:spcBef>
              <a:spcAft>
                <a:spcPts val="0"/>
              </a:spcAft>
              <a:buSzPts val="1400"/>
              <a:buNone/>
            </a:pPr>
            <a:r>
              <a:rPr b="1" lang="en-US"/>
              <a:t>Intermediaries (or middlemen) Have Two Functions: </a:t>
            </a:r>
            <a:endParaRPr b="1"/>
          </a:p>
          <a:p>
            <a:pPr indent="-171450" lvl="0" marL="171450" rtl="0" algn="l">
              <a:lnSpc>
                <a:spcPct val="100000"/>
              </a:lnSpc>
              <a:spcBef>
                <a:spcPts val="0"/>
              </a:spcBef>
              <a:spcAft>
                <a:spcPts val="0"/>
              </a:spcAft>
              <a:buClr>
                <a:schemeClr val="dk1"/>
              </a:buClr>
              <a:buSzPts val="1200"/>
              <a:buFont typeface="Arial"/>
              <a:buChar char="•"/>
            </a:pPr>
            <a:r>
              <a:rPr lang="en-US"/>
              <a:t>they provide information, and this function can be fully automated and most likely will be assumed by e-marketplaces and portals that provide information for free.</a:t>
            </a:r>
            <a:endParaRPr/>
          </a:p>
          <a:p>
            <a:pPr indent="-171450" lvl="0" marL="171450" rtl="0" algn="l">
              <a:lnSpc>
                <a:spcPct val="100000"/>
              </a:lnSpc>
              <a:spcBef>
                <a:spcPts val="0"/>
              </a:spcBef>
              <a:spcAft>
                <a:spcPts val="0"/>
              </a:spcAft>
              <a:buClr>
                <a:schemeClr val="dk1"/>
              </a:buClr>
              <a:buSzPts val="1200"/>
              <a:buFont typeface="Arial"/>
              <a:buChar char="•"/>
            </a:pPr>
            <a:r>
              <a:rPr lang="en-US"/>
              <a:t>they perform value-added services such as consulting.</a:t>
            </a:r>
            <a:endParaRPr/>
          </a:p>
          <a:p>
            <a:pPr indent="0" lvl="0" marL="0" rtl="0" algn="l">
              <a:lnSpc>
                <a:spcPct val="100000"/>
              </a:lnSpc>
              <a:spcBef>
                <a:spcPts val="0"/>
              </a:spcBef>
              <a:spcAft>
                <a:spcPts val="0"/>
              </a:spcAft>
              <a:buSzPts val="1400"/>
              <a:buNone/>
            </a:pPr>
            <a:r>
              <a:rPr b="1" lang="en-US"/>
              <a:t>Cyberbanking (or Electronic Banking): </a:t>
            </a:r>
            <a:r>
              <a:rPr lang="en-US"/>
              <a:t>involves conducting various banking activities from home, at a place of business, or on the road instead of at a physical bank location. It include capabilities ranging from paying bills to applying for a loan.</a:t>
            </a:r>
            <a:endParaRPr/>
          </a:p>
          <a:p>
            <a:pPr indent="0" lvl="0" marL="0" rtl="0" algn="l">
              <a:lnSpc>
                <a:spcPct val="100000"/>
              </a:lnSpc>
              <a:spcBef>
                <a:spcPts val="0"/>
              </a:spcBef>
              <a:spcAft>
                <a:spcPts val="0"/>
              </a:spcAft>
              <a:buSzPts val="1400"/>
              <a:buNone/>
            </a:pPr>
            <a:r>
              <a:rPr b="1" lang="en-US"/>
              <a:t>Online Securities Trading: </a:t>
            </a:r>
            <a:r>
              <a:rPr lang="en-US"/>
              <a:t>the use of computers to trade stocks, bonds, and other financial instruments. (e.g., E*Trade, Ameritrade, etc.) which is cheaper than a full-service or discount broker.</a:t>
            </a:r>
            <a:endParaRPr/>
          </a:p>
          <a:p>
            <a:pPr indent="0" lvl="0" marL="0" rtl="0" algn="l">
              <a:lnSpc>
                <a:spcPct val="100000"/>
              </a:lnSpc>
              <a:spcBef>
                <a:spcPts val="0"/>
              </a:spcBef>
              <a:spcAft>
                <a:spcPts val="0"/>
              </a:spcAft>
              <a:buSzPts val="1400"/>
              <a:buNone/>
            </a:pPr>
            <a:r>
              <a:rPr b="1" lang="en-US"/>
              <a:t>Online Job Market: </a:t>
            </a:r>
            <a:r>
              <a:rPr lang="en-US"/>
              <a:t>Companies and government agencies advertise available positions, accept resumes, and take applications via the Internet while job seekers use the online job market to reply online to employment ads, to place resumes on various sites, and to use recruiting firms (e.g., www.monster.com, www.simplyhired.com, www.linkedin.com, and www.truecareers.com).</a:t>
            </a:r>
            <a:endParaRPr/>
          </a:p>
          <a:p>
            <a:pPr indent="0" lvl="0" marL="0" rtl="0" algn="l">
              <a:lnSpc>
                <a:spcPct val="100000"/>
              </a:lnSpc>
              <a:spcBef>
                <a:spcPts val="0"/>
              </a:spcBef>
              <a:spcAft>
                <a:spcPts val="0"/>
              </a:spcAft>
              <a:buSzPts val="1400"/>
              <a:buNone/>
            </a:pPr>
            <a:r>
              <a:rPr b="1" lang="en-US"/>
              <a:t>Travel Services: </a:t>
            </a:r>
            <a:r>
              <a:rPr lang="en-US"/>
              <a:t>use of the Internet and WWW to plan, explore, and arrange almost any trip economically allowing customers to purchase airline tickets, reserve hotel rooms, and rent cars.</a:t>
            </a:r>
            <a:endParaRPr/>
          </a:p>
          <a:p>
            <a:pPr indent="0" lvl="0" marL="0" rtl="0" algn="l">
              <a:lnSpc>
                <a:spcPct val="100000"/>
              </a:lnSpc>
              <a:spcBef>
                <a:spcPts val="0"/>
              </a:spcBef>
              <a:spcAft>
                <a:spcPts val="0"/>
              </a:spcAft>
              <a:buSzPts val="1400"/>
              <a:buNone/>
            </a:pPr>
            <a:r>
              <a:rPr b="1" lang="en-US"/>
              <a:t>Online Advertising: </a:t>
            </a:r>
            <a:r>
              <a:rPr lang="en-US"/>
              <a:t>the practice of using the Internet and WWW to disseminate information in an attempt to influence a buyer–seller transaction through the direct response approach which personalizes advertising and marketing making the advertising process media rich, dynamic, and interactive.</a:t>
            </a:r>
            <a:endParaRPr/>
          </a:p>
        </p:txBody>
      </p:sp>
      <p:sp>
        <p:nvSpPr>
          <p:cNvPr id="526" name="Google Shape;526;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US"/>
              <a:t>Disintermediation: </a:t>
            </a:r>
            <a:r>
              <a:rPr lang="en-US"/>
              <a:t>a process whereby intermediaries are eliminated.</a:t>
            </a:r>
            <a:endParaRPr/>
          </a:p>
          <a:p>
            <a:pPr indent="0" lvl="0" marL="0" rtl="0" algn="l">
              <a:lnSpc>
                <a:spcPct val="100000"/>
              </a:lnSpc>
              <a:spcBef>
                <a:spcPts val="0"/>
              </a:spcBef>
              <a:spcAft>
                <a:spcPts val="0"/>
              </a:spcAft>
              <a:buSzPts val="1400"/>
              <a:buNone/>
            </a:pPr>
            <a:r>
              <a:rPr b="1" lang="en-US"/>
              <a:t>Intermediaries (or middlemen) Have Two Functions: </a:t>
            </a:r>
            <a:endParaRPr b="1"/>
          </a:p>
          <a:p>
            <a:pPr indent="-171450" lvl="0" marL="171450" rtl="0" algn="l">
              <a:lnSpc>
                <a:spcPct val="100000"/>
              </a:lnSpc>
              <a:spcBef>
                <a:spcPts val="0"/>
              </a:spcBef>
              <a:spcAft>
                <a:spcPts val="0"/>
              </a:spcAft>
              <a:buClr>
                <a:schemeClr val="dk1"/>
              </a:buClr>
              <a:buSzPts val="1200"/>
              <a:buFont typeface="Arial"/>
              <a:buChar char="•"/>
            </a:pPr>
            <a:r>
              <a:rPr lang="en-US"/>
              <a:t>they provide information, and this function can be fully automated and most likely will be assumed by e-marketplaces and portals that provide information for free.</a:t>
            </a:r>
            <a:endParaRPr/>
          </a:p>
          <a:p>
            <a:pPr indent="-171450" lvl="0" marL="171450" rtl="0" algn="l">
              <a:lnSpc>
                <a:spcPct val="100000"/>
              </a:lnSpc>
              <a:spcBef>
                <a:spcPts val="0"/>
              </a:spcBef>
              <a:spcAft>
                <a:spcPts val="0"/>
              </a:spcAft>
              <a:buClr>
                <a:schemeClr val="dk1"/>
              </a:buClr>
              <a:buSzPts val="1200"/>
              <a:buFont typeface="Arial"/>
              <a:buChar char="•"/>
            </a:pPr>
            <a:r>
              <a:rPr lang="en-US"/>
              <a:t>they perform value-added services such as consulting.</a:t>
            </a:r>
            <a:endParaRPr/>
          </a:p>
          <a:p>
            <a:pPr indent="0" lvl="0" marL="0" rtl="0" algn="l">
              <a:lnSpc>
                <a:spcPct val="100000"/>
              </a:lnSpc>
              <a:spcBef>
                <a:spcPts val="0"/>
              </a:spcBef>
              <a:spcAft>
                <a:spcPts val="0"/>
              </a:spcAft>
              <a:buSzPts val="1400"/>
              <a:buNone/>
            </a:pPr>
            <a:r>
              <a:rPr b="1" lang="en-US"/>
              <a:t>Cyberbanking (or Electronic Banking): </a:t>
            </a:r>
            <a:r>
              <a:rPr lang="en-US"/>
              <a:t>involves conducting various banking activities from home, at a place of business, or on the road instead of at a physical bank location. It include capabilities ranging from paying bills to applying for a loan.</a:t>
            </a:r>
            <a:endParaRPr/>
          </a:p>
          <a:p>
            <a:pPr indent="0" lvl="0" marL="0" rtl="0" algn="l">
              <a:lnSpc>
                <a:spcPct val="100000"/>
              </a:lnSpc>
              <a:spcBef>
                <a:spcPts val="0"/>
              </a:spcBef>
              <a:spcAft>
                <a:spcPts val="0"/>
              </a:spcAft>
              <a:buSzPts val="1400"/>
              <a:buNone/>
            </a:pPr>
            <a:r>
              <a:rPr b="1" lang="en-US"/>
              <a:t>Online Securities Trading: </a:t>
            </a:r>
            <a:r>
              <a:rPr lang="en-US"/>
              <a:t>the use of computers to trade stocks, bonds, and other financial instruments. (e.g., E*Trade, Ameritrade, etc.) which is cheaper than a full-service or discount broker.</a:t>
            </a:r>
            <a:endParaRPr/>
          </a:p>
          <a:p>
            <a:pPr indent="0" lvl="0" marL="0" rtl="0" algn="l">
              <a:lnSpc>
                <a:spcPct val="100000"/>
              </a:lnSpc>
              <a:spcBef>
                <a:spcPts val="0"/>
              </a:spcBef>
              <a:spcAft>
                <a:spcPts val="0"/>
              </a:spcAft>
              <a:buSzPts val="1400"/>
              <a:buNone/>
            </a:pPr>
            <a:r>
              <a:rPr b="1" lang="en-US"/>
              <a:t>Online Job Market: </a:t>
            </a:r>
            <a:r>
              <a:rPr lang="en-US"/>
              <a:t>Companies and government agencies advertise available positions, accept resumes, and take applications via the Internet while job seekers use the online job market to reply online to employment ads, to place resumes on various sites, and to use recruiting firms (e.g., www.monster.com, www.simplyhired.com, www.linkedin.com, and www.truecareers.com).</a:t>
            </a:r>
            <a:endParaRPr/>
          </a:p>
          <a:p>
            <a:pPr indent="0" lvl="0" marL="0" rtl="0" algn="l">
              <a:lnSpc>
                <a:spcPct val="100000"/>
              </a:lnSpc>
              <a:spcBef>
                <a:spcPts val="0"/>
              </a:spcBef>
              <a:spcAft>
                <a:spcPts val="0"/>
              </a:spcAft>
              <a:buSzPts val="1400"/>
              <a:buNone/>
            </a:pPr>
            <a:r>
              <a:rPr b="1" lang="en-US"/>
              <a:t>Travel Services: </a:t>
            </a:r>
            <a:r>
              <a:rPr lang="en-US"/>
              <a:t>use of the Internet and WWW to plan, explore, and arrange almost any trip economically allowing customers to purchase airline tickets, reserve hotel rooms, and rent cars.</a:t>
            </a:r>
            <a:endParaRPr/>
          </a:p>
          <a:p>
            <a:pPr indent="0" lvl="0" marL="0" rtl="0" algn="l">
              <a:lnSpc>
                <a:spcPct val="100000"/>
              </a:lnSpc>
              <a:spcBef>
                <a:spcPts val="0"/>
              </a:spcBef>
              <a:spcAft>
                <a:spcPts val="0"/>
              </a:spcAft>
              <a:buSzPts val="1400"/>
              <a:buNone/>
            </a:pPr>
            <a:r>
              <a:rPr b="1" lang="en-US"/>
              <a:t>Online Advertising: </a:t>
            </a:r>
            <a:r>
              <a:rPr lang="en-US"/>
              <a:t>the practice of using the Internet and WWW to disseminate information in an attempt to influence a buyer–seller transaction through the direct response approach which personalizes advertising and marketing making the advertising process media rich, dynamic, and interactive.</a:t>
            </a:r>
            <a:endParaRPr/>
          </a:p>
        </p:txBody>
      </p:sp>
      <p:sp>
        <p:nvSpPr>
          <p:cNvPr id="533" name="Google Shape;533;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Online Advertising: </a:t>
            </a:r>
            <a:r>
              <a:rPr lang="en-US"/>
              <a:t>the practice of using the Internet and WWW to disseminate information in an attempt to influence a buyer–seller transaction through the direct response approach which personalizes advertising and marketing making the advertising process media rich, dynamic, and interactive. </a:t>
            </a:r>
            <a:endParaRPr/>
          </a:p>
          <a:p>
            <a:pPr indent="0" lvl="0" marL="0" rtl="0" algn="l">
              <a:lnSpc>
                <a:spcPct val="100000"/>
              </a:lnSpc>
              <a:spcBef>
                <a:spcPts val="0"/>
              </a:spcBef>
              <a:spcAft>
                <a:spcPts val="0"/>
              </a:spcAft>
              <a:buSzPts val="1400"/>
              <a:buNone/>
            </a:pPr>
            <a:r>
              <a:rPr b="1" lang="en-US"/>
              <a:t>Advantages of Online Advertising: </a:t>
            </a:r>
            <a:endParaRPr b="1"/>
          </a:p>
          <a:p>
            <a:pPr indent="-171450" lvl="0" marL="171450" rtl="0" algn="l">
              <a:lnSpc>
                <a:spcPct val="100000"/>
              </a:lnSpc>
              <a:spcBef>
                <a:spcPts val="0"/>
              </a:spcBef>
              <a:spcAft>
                <a:spcPts val="0"/>
              </a:spcAft>
              <a:buClr>
                <a:schemeClr val="dk1"/>
              </a:buClr>
              <a:buSzPts val="1200"/>
              <a:buFont typeface="Arial"/>
              <a:buChar char="•"/>
            </a:pPr>
            <a:r>
              <a:rPr lang="en-US"/>
              <a:t>Updated any time at minimal cost </a:t>
            </a:r>
            <a:endParaRPr/>
          </a:p>
          <a:p>
            <a:pPr indent="-171450" lvl="0" marL="171450" rtl="0" algn="l">
              <a:lnSpc>
                <a:spcPct val="100000"/>
              </a:lnSpc>
              <a:spcBef>
                <a:spcPts val="0"/>
              </a:spcBef>
              <a:spcAft>
                <a:spcPts val="0"/>
              </a:spcAft>
              <a:buClr>
                <a:schemeClr val="dk1"/>
              </a:buClr>
              <a:buSzPts val="1200"/>
              <a:buFont typeface="Arial"/>
              <a:buChar char="•"/>
            </a:pPr>
            <a:r>
              <a:rPr lang="en-US"/>
              <a:t>Reach very large numbers of potential buyers all over the world</a:t>
            </a:r>
            <a:endParaRPr/>
          </a:p>
          <a:p>
            <a:pPr indent="-171450" lvl="0" marL="171450" rtl="0" algn="l">
              <a:lnSpc>
                <a:spcPct val="100000"/>
              </a:lnSpc>
              <a:spcBef>
                <a:spcPts val="0"/>
              </a:spcBef>
              <a:spcAft>
                <a:spcPts val="0"/>
              </a:spcAft>
              <a:buClr>
                <a:schemeClr val="dk1"/>
              </a:buClr>
              <a:buSzPts val="1200"/>
              <a:buFont typeface="Arial"/>
              <a:buChar char="•"/>
            </a:pPr>
            <a:r>
              <a:rPr lang="en-US"/>
              <a:t>Generally cheaper than radio, television, and print ads</a:t>
            </a:r>
            <a:endParaRPr/>
          </a:p>
          <a:p>
            <a:pPr indent="-171450" lvl="0" marL="171450" rtl="0" algn="l">
              <a:lnSpc>
                <a:spcPct val="100000"/>
              </a:lnSpc>
              <a:spcBef>
                <a:spcPts val="0"/>
              </a:spcBef>
              <a:spcAft>
                <a:spcPts val="0"/>
              </a:spcAft>
              <a:buClr>
                <a:schemeClr val="dk1"/>
              </a:buClr>
              <a:buSzPts val="1200"/>
              <a:buFont typeface="Arial"/>
              <a:buChar char="•"/>
            </a:pPr>
            <a:r>
              <a:rPr lang="en-US"/>
              <a:t>Interactive and targeted to specific interest groups and/or individuals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200"/>
              <a:buFont typeface="Arial"/>
              <a:buNone/>
            </a:pPr>
            <a:r>
              <a:t/>
            </a:r>
            <a:endParaRPr/>
          </a:p>
          <a:p>
            <a:pPr indent="0" lvl="0" marL="0" rtl="0" algn="l">
              <a:lnSpc>
                <a:spcPct val="100000"/>
              </a:lnSpc>
              <a:spcBef>
                <a:spcPts val="0"/>
              </a:spcBef>
              <a:spcAft>
                <a:spcPts val="0"/>
              </a:spcAft>
              <a:buSzPts val="1400"/>
              <a:buNone/>
            </a:pPr>
            <a:r>
              <a:t/>
            </a:r>
            <a:endParaRPr/>
          </a:p>
        </p:txBody>
      </p:sp>
      <p:sp>
        <p:nvSpPr>
          <p:cNvPr id="540" name="Google Shape;540;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Banner Ads: </a:t>
            </a:r>
            <a:r>
              <a:rPr lang="en-US"/>
              <a:t>electronic billboards containing a short text, graphics, video clips, or sound to promote a product or a vendor.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Characteristics of Banner Ads:</a:t>
            </a:r>
            <a:endParaRPr b="1"/>
          </a:p>
          <a:p>
            <a:pPr indent="-228600" lvl="0" marL="228600" rtl="0" algn="l">
              <a:lnSpc>
                <a:spcPct val="100000"/>
              </a:lnSpc>
              <a:spcBef>
                <a:spcPts val="0"/>
              </a:spcBef>
              <a:spcAft>
                <a:spcPts val="0"/>
              </a:spcAft>
              <a:buClr>
                <a:schemeClr val="dk1"/>
              </a:buClr>
              <a:buSzPts val="1200"/>
              <a:buFont typeface="Calibri"/>
              <a:buAutoNum type="arabicPeriod"/>
            </a:pPr>
            <a:r>
              <a:rPr lang="en-US"/>
              <a:t>the most common form of advertising on the Internet</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customized to a target audience</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convey only limited information because of their small size</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many viewers simply ignore them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Pop-Up Ad: </a:t>
            </a:r>
            <a:r>
              <a:rPr lang="en-US"/>
              <a:t>an Internet ad that appears in front of the current browser window.</a:t>
            </a:r>
            <a:endParaRPr/>
          </a:p>
          <a:p>
            <a:pPr indent="0" lvl="0" marL="0" rtl="0" algn="l">
              <a:lnSpc>
                <a:spcPct val="100000"/>
              </a:lnSpc>
              <a:spcBef>
                <a:spcPts val="0"/>
              </a:spcBef>
              <a:spcAft>
                <a:spcPts val="0"/>
              </a:spcAft>
              <a:buSzPts val="1400"/>
              <a:buNone/>
            </a:pPr>
            <a:r>
              <a:rPr b="1" lang="en-US"/>
              <a:t>Pop-Under Ad: </a:t>
            </a:r>
            <a:r>
              <a:rPr lang="en-US"/>
              <a:t>an Internet ad appears underneath the active window; when users close the active window, they see the ad.</a:t>
            </a:r>
            <a:endParaRPr/>
          </a:p>
          <a:p>
            <a:pPr indent="0" lvl="0" marL="0" rtl="0" algn="l">
              <a:lnSpc>
                <a:spcPct val="100000"/>
              </a:lnSpc>
              <a:spcBef>
                <a:spcPts val="0"/>
              </a:spcBef>
              <a:spcAft>
                <a:spcPts val="0"/>
              </a:spcAft>
              <a:buSzPts val="1400"/>
              <a:buNone/>
            </a:pPr>
            <a:r>
              <a:rPr b="1" lang="en-US"/>
              <a:t>Spam: </a:t>
            </a:r>
            <a:r>
              <a:rPr lang="en-US"/>
              <a:t>indiscriminate distribution of electronic ads without the permission of the receiver.</a:t>
            </a:r>
            <a:endParaRPr/>
          </a:p>
          <a:p>
            <a:pPr indent="0" lvl="0" marL="0" rtl="0" algn="l">
              <a:lnSpc>
                <a:spcPct val="100000"/>
              </a:lnSpc>
              <a:spcBef>
                <a:spcPts val="0"/>
              </a:spcBef>
              <a:spcAft>
                <a:spcPts val="0"/>
              </a:spcAft>
              <a:buSzPts val="1400"/>
              <a:buNone/>
            </a:pPr>
            <a:r>
              <a:rPr b="1" lang="en-US"/>
              <a:t>Permission Marketing: </a:t>
            </a:r>
            <a:r>
              <a:rPr lang="en-US"/>
              <a:t>asks consumers to give their permission to voluntarily accept online advertising and e-mail.</a:t>
            </a:r>
            <a:endParaRPr/>
          </a:p>
          <a:p>
            <a:pPr indent="0" lvl="0" marL="0" rtl="0" algn="l">
              <a:lnSpc>
                <a:spcPct val="100000"/>
              </a:lnSpc>
              <a:spcBef>
                <a:spcPts val="0"/>
              </a:spcBef>
              <a:spcAft>
                <a:spcPts val="0"/>
              </a:spcAft>
              <a:buSzPts val="1400"/>
              <a:buNone/>
            </a:pPr>
            <a:r>
              <a:rPr b="1" lang="en-US"/>
              <a:t>Viral Marketing: </a:t>
            </a:r>
            <a:r>
              <a:rPr lang="en-US"/>
              <a:t>online word-of-mouth marketing including messages forwarded to friends, family members, and other acquaintances suggesting they “check this out" which enables companies to build brand awareness at a minimal cost without having to spam millions of uninterested users.</a:t>
            </a:r>
            <a:endParaRPr/>
          </a:p>
        </p:txBody>
      </p:sp>
      <p:sp>
        <p:nvSpPr>
          <p:cNvPr id="547" name="Google Shape;547;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Electronic Commerce (EC or e-commerce): </a:t>
            </a:r>
            <a:r>
              <a:rPr lang="en-US"/>
              <a:t>the process of buying, selling, transferring, or exchanging products, services, or information via computer networks, including the Internet.</a:t>
            </a:r>
            <a:endParaRPr/>
          </a:p>
          <a:p>
            <a:pPr indent="0" lvl="0" marL="0" rtl="0" algn="l">
              <a:lnSpc>
                <a:spcPct val="100000"/>
              </a:lnSpc>
              <a:spcBef>
                <a:spcPts val="0"/>
              </a:spcBef>
              <a:spcAft>
                <a:spcPts val="0"/>
              </a:spcAft>
              <a:buSzPts val="1400"/>
              <a:buNone/>
            </a:pPr>
            <a:r>
              <a:rPr b="1" lang="en-US"/>
              <a:t>Electronic Business (e-business): </a:t>
            </a:r>
            <a:r>
              <a:rPr lang="en-US"/>
              <a:t>in addition to the buying and selling of goods and services, e-business (a broader concept) refers to servicing customers, collaborating with business partners, and performing electronic transactions within an organization.</a:t>
            </a:r>
            <a:endParaRPr/>
          </a:p>
          <a:p>
            <a:pPr indent="0" lvl="0" marL="0" rtl="0" algn="l">
              <a:lnSpc>
                <a:spcPct val="100000"/>
              </a:lnSpc>
              <a:spcBef>
                <a:spcPts val="0"/>
              </a:spcBef>
              <a:spcAft>
                <a:spcPts val="0"/>
              </a:spcAft>
              <a:buSzPts val="1400"/>
              <a:buNone/>
            </a:pPr>
            <a:r>
              <a:rPr b="1" lang="en-US"/>
              <a:t>Degree of Digitization: </a:t>
            </a:r>
            <a:r>
              <a:rPr lang="en-US"/>
              <a:t>the extent to which the commerce has been transformed from physical to digital which can relate to both the product or service being sold and the delivery agent or intermediary. In other words, the product can be either physical or digital, and the delivery agent can also be either physical or digital.</a:t>
            </a:r>
            <a:endParaRPr/>
          </a:p>
          <a:p>
            <a:pPr indent="0" lvl="0" marL="0" rtl="0" algn="l">
              <a:lnSpc>
                <a:spcPct val="100000"/>
              </a:lnSpc>
              <a:spcBef>
                <a:spcPts val="0"/>
              </a:spcBef>
              <a:spcAft>
                <a:spcPts val="0"/>
              </a:spcAft>
              <a:buSzPts val="1400"/>
              <a:buNone/>
            </a:pPr>
            <a:r>
              <a:rPr b="1" lang="en-US"/>
              <a:t>Brick-and-Mortar Organizations: </a:t>
            </a:r>
            <a:r>
              <a:rPr lang="en-US"/>
              <a:t>organizations that exist as purely physical organizations.</a:t>
            </a:r>
            <a:endParaRPr/>
          </a:p>
          <a:p>
            <a:pPr indent="0" lvl="0" marL="0" rtl="0" algn="l">
              <a:lnSpc>
                <a:spcPct val="100000"/>
              </a:lnSpc>
              <a:spcBef>
                <a:spcPts val="0"/>
              </a:spcBef>
              <a:spcAft>
                <a:spcPts val="0"/>
              </a:spcAft>
              <a:buSzPts val="1400"/>
              <a:buNone/>
            </a:pPr>
            <a:r>
              <a:rPr b="1" lang="en-US"/>
              <a:t>Virtual (or pure-play) Organizations: </a:t>
            </a:r>
            <a:r>
              <a:rPr lang="en-US"/>
              <a:t>all dimensions of the organization are digital and they engage in pure electronic commerce only.</a:t>
            </a:r>
            <a:endParaRPr/>
          </a:p>
          <a:p>
            <a:pPr indent="0" lvl="0" marL="0" rtl="0" algn="l">
              <a:lnSpc>
                <a:spcPct val="100000"/>
              </a:lnSpc>
              <a:spcBef>
                <a:spcPts val="0"/>
              </a:spcBef>
              <a:spcAft>
                <a:spcPts val="0"/>
              </a:spcAft>
              <a:buSzPts val="1400"/>
              <a:buNone/>
            </a:pPr>
            <a:r>
              <a:rPr b="1" lang="en-US"/>
              <a:t>Clicks-and-Mortar (or Clicks-and-Bricks): </a:t>
            </a:r>
            <a:r>
              <a:rPr lang="en-US"/>
              <a:t>organizations that are partial electronic commerce (EC) combining both virtual and physical dimensions.</a:t>
            </a:r>
            <a:endParaRPr/>
          </a:p>
        </p:txBody>
      </p:sp>
      <p:sp>
        <p:nvSpPr>
          <p:cNvPr id="177" name="Google Shape;17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Banner Ads: </a:t>
            </a:r>
            <a:r>
              <a:rPr lang="en-US"/>
              <a:t>electronic billboards containing a short text, graphics, video clips, or sound to promote a product or a vendor.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Characteristics of Banner Ads:</a:t>
            </a:r>
            <a:endParaRPr b="1"/>
          </a:p>
          <a:p>
            <a:pPr indent="-228600" lvl="0" marL="228600" rtl="0" algn="l">
              <a:lnSpc>
                <a:spcPct val="100000"/>
              </a:lnSpc>
              <a:spcBef>
                <a:spcPts val="0"/>
              </a:spcBef>
              <a:spcAft>
                <a:spcPts val="0"/>
              </a:spcAft>
              <a:buClr>
                <a:schemeClr val="dk1"/>
              </a:buClr>
              <a:buSzPts val="1200"/>
              <a:buFont typeface="Calibri"/>
              <a:buAutoNum type="arabicPeriod"/>
            </a:pPr>
            <a:r>
              <a:rPr lang="en-US"/>
              <a:t>the most common form of advertising on the Internet</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customized to a target audience</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convey only limited information because of their small size</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many viewers simply ignore them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Pop-Up Ad: </a:t>
            </a:r>
            <a:r>
              <a:rPr lang="en-US"/>
              <a:t>an Internet ad that appears in front of the current browser window.</a:t>
            </a:r>
            <a:endParaRPr/>
          </a:p>
          <a:p>
            <a:pPr indent="0" lvl="0" marL="0" rtl="0" algn="l">
              <a:lnSpc>
                <a:spcPct val="100000"/>
              </a:lnSpc>
              <a:spcBef>
                <a:spcPts val="0"/>
              </a:spcBef>
              <a:spcAft>
                <a:spcPts val="0"/>
              </a:spcAft>
              <a:buSzPts val="1400"/>
              <a:buNone/>
            </a:pPr>
            <a:r>
              <a:rPr b="1" lang="en-US"/>
              <a:t>Pop-Under Ad: </a:t>
            </a:r>
            <a:r>
              <a:rPr lang="en-US"/>
              <a:t>an Internet ad appears underneath the active window; when users close the active window, they see the ad.</a:t>
            </a:r>
            <a:endParaRPr/>
          </a:p>
          <a:p>
            <a:pPr indent="0" lvl="0" marL="0" rtl="0" algn="l">
              <a:lnSpc>
                <a:spcPct val="100000"/>
              </a:lnSpc>
              <a:spcBef>
                <a:spcPts val="0"/>
              </a:spcBef>
              <a:spcAft>
                <a:spcPts val="0"/>
              </a:spcAft>
              <a:buSzPts val="1400"/>
              <a:buNone/>
            </a:pPr>
            <a:r>
              <a:rPr b="1" lang="en-US"/>
              <a:t>Spam: </a:t>
            </a:r>
            <a:r>
              <a:rPr lang="en-US"/>
              <a:t>indiscriminate distribution of electronic ads without the permission of the receiver.</a:t>
            </a:r>
            <a:endParaRPr/>
          </a:p>
          <a:p>
            <a:pPr indent="0" lvl="0" marL="0" rtl="0" algn="l">
              <a:lnSpc>
                <a:spcPct val="100000"/>
              </a:lnSpc>
              <a:spcBef>
                <a:spcPts val="0"/>
              </a:spcBef>
              <a:spcAft>
                <a:spcPts val="0"/>
              </a:spcAft>
              <a:buSzPts val="1400"/>
              <a:buNone/>
            </a:pPr>
            <a:r>
              <a:rPr b="1" lang="en-US"/>
              <a:t>Permission Marketing: </a:t>
            </a:r>
            <a:r>
              <a:rPr lang="en-US"/>
              <a:t>asks consumers to give their permission to voluntarily accept online advertising and e-mail.</a:t>
            </a:r>
            <a:endParaRPr/>
          </a:p>
          <a:p>
            <a:pPr indent="0" lvl="0" marL="0" rtl="0" algn="l">
              <a:lnSpc>
                <a:spcPct val="100000"/>
              </a:lnSpc>
              <a:spcBef>
                <a:spcPts val="0"/>
              </a:spcBef>
              <a:spcAft>
                <a:spcPts val="0"/>
              </a:spcAft>
              <a:buSzPts val="1400"/>
              <a:buNone/>
            </a:pPr>
            <a:r>
              <a:rPr b="1" lang="en-US"/>
              <a:t>Viral Marketing: </a:t>
            </a:r>
            <a:r>
              <a:rPr lang="en-US"/>
              <a:t>online word-of-mouth marketing including messages forwarded to friends, family members, and other acquaintances suggesting they “check this out" which enables companies to build brand awareness at a minimal cost without having to spam millions of uninterested users.</a:t>
            </a:r>
            <a:endParaRPr/>
          </a:p>
        </p:txBody>
      </p:sp>
      <p:sp>
        <p:nvSpPr>
          <p:cNvPr id="554" name="Google Shape;554;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Banner Ads: </a:t>
            </a:r>
            <a:r>
              <a:rPr lang="en-US"/>
              <a:t>electronic billboards containing a short text, graphics, video clips, or sound to promote a product or a vendor.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Characteristics of Banner Ads:</a:t>
            </a:r>
            <a:endParaRPr b="1"/>
          </a:p>
          <a:p>
            <a:pPr indent="-228600" lvl="0" marL="228600" rtl="0" algn="l">
              <a:lnSpc>
                <a:spcPct val="100000"/>
              </a:lnSpc>
              <a:spcBef>
                <a:spcPts val="0"/>
              </a:spcBef>
              <a:spcAft>
                <a:spcPts val="0"/>
              </a:spcAft>
              <a:buClr>
                <a:schemeClr val="dk1"/>
              </a:buClr>
              <a:buSzPts val="1200"/>
              <a:buFont typeface="Calibri"/>
              <a:buAutoNum type="arabicPeriod"/>
            </a:pPr>
            <a:r>
              <a:rPr lang="en-US"/>
              <a:t>the most common form of advertising on the Internet</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customized to a target audience</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convey only limited information because of their small size</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many viewers simply ignore them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Pop-Up Ad: </a:t>
            </a:r>
            <a:r>
              <a:rPr lang="en-US"/>
              <a:t>an Internet ad that appears in front of the current browser window.</a:t>
            </a:r>
            <a:endParaRPr/>
          </a:p>
          <a:p>
            <a:pPr indent="0" lvl="0" marL="0" rtl="0" algn="l">
              <a:lnSpc>
                <a:spcPct val="100000"/>
              </a:lnSpc>
              <a:spcBef>
                <a:spcPts val="0"/>
              </a:spcBef>
              <a:spcAft>
                <a:spcPts val="0"/>
              </a:spcAft>
              <a:buSzPts val="1400"/>
              <a:buNone/>
            </a:pPr>
            <a:r>
              <a:rPr b="1" lang="en-US"/>
              <a:t>Pop-Under Ad: </a:t>
            </a:r>
            <a:r>
              <a:rPr lang="en-US"/>
              <a:t>an Internet ad appears underneath the active window; when users close the active window, they see the ad.</a:t>
            </a:r>
            <a:endParaRPr/>
          </a:p>
          <a:p>
            <a:pPr indent="0" lvl="0" marL="0" rtl="0" algn="l">
              <a:lnSpc>
                <a:spcPct val="100000"/>
              </a:lnSpc>
              <a:spcBef>
                <a:spcPts val="0"/>
              </a:spcBef>
              <a:spcAft>
                <a:spcPts val="0"/>
              </a:spcAft>
              <a:buSzPts val="1400"/>
              <a:buNone/>
            </a:pPr>
            <a:r>
              <a:rPr b="1" lang="en-US"/>
              <a:t>Spam: </a:t>
            </a:r>
            <a:r>
              <a:rPr lang="en-US"/>
              <a:t>indiscriminate distribution of electronic ads without the permission of the receiver.</a:t>
            </a:r>
            <a:endParaRPr/>
          </a:p>
          <a:p>
            <a:pPr indent="0" lvl="0" marL="0" rtl="0" algn="l">
              <a:lnSpc>
                <a:spcPct val="100000"/>
              </a:lnSpc>
              <a:spcBef>
                <a:spcPts val="0"/>
              </a:spcBef>
              <a:spcAft>
                <a:spcPts val="0"/>
              </a:spcAft>
              <a:buSzPts val="1400"/>
              <a:buNone/>
            </a:pPr>
            <a:r>
              <a:rPr b="1" lang="en-US"/>
              <a:t>Permission Marketing: </a:t>
            </a:r>
            <a:r>
              <a:rPr lang="en-US"/>
              <a:t>asks consumers to give their permission to voluntarily accept online advertising and e-mail.</a:t>
            </a:r>
            <a:endParaRPr/>
          </a:p>
          <a:p>
            <a:pPr indent="0" lvl="0" marL="0" rtl="0" algn="l">
              <a:lnSpc>
                <a:spcPct val="100000"/>
              </a:lnSpc>
              <a:spcBef>
                <a:spcPts val="0"/>
              </a:spcBef>
              <a:spcAft>
                <a:spcPts val="0"/>
              </a:spcAft>
              <a:buSzPts val="1400"/>
              <a:buNone/>
            </a:pPr>
            <a:r>
              <a:rPr b="1" lang="en-US"/>
              <a:t>Viral Marketing: </a:t>
            </a:r>
            <a:r>
              <a:rPr lang="en-US"/>
              <a:t>online word-of-mouth marketing including messages forwarded to friends, family members, and other acquaintances suggesting they “check this out" which enables companies to build brand awareness at a minimal cost without having to spam millions of uninterested users.</a:t>
            </a:r>
            <a:endParaRPr/>
          </a:p>
        </p:txBody>
      </p:sp>
      <p:sp>
        <p:nvSpPr>
          <p:cNvPr id="561" name="Google Shape;561;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Two Most Significant E-Tailing Issues:</a:t>
            </a:r>
            <a:endParaRPr b="1"/>
          </a:p>
          <a:p>
            <a:pPr indent="-228600" lvl="0" marL="228600" rtl="0" algn="l">
              <a:lnSpc>
                <a:spcPct val="100000"/>
              </a:lnSpc>
              <a:spcBef>
                <a:spcPts val="0"/>
              </a:spcBef>
              <a:spcAft>
                <a:spcPts val="0"/>
              </a:spcAft>
              <a:buClr>
                <a:schemeClr val="dk1"/>
              </a:buClr>
              <a:buSzPts val="1200"/>
              <a:buFont typeface="Calibri"/>
              <a:buAutoNum type="arabicPeriod"/>
            </a:pPr>
            <a:r>
              <a:rPr lang="en-US"/>
              <a:t>Channel Conflict</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Fulfillment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Channel Conflict: </a:t>
            </a:r>
            <a:r>
              <a:rPr lang="en-US"/>
              <a:t>a situation in which clicks-and-mortar companies face a conflict with their regular distributors when they begin selling directly to customers online. These conflicts can arise in areas such as pricing, resource allocation (e.g., how much money to spend on advertising).</a:t>
            </a:r>
            <a:endParaRPr/>
          </a:p>
          <a:p>
            <a:pPr indent="0" lvl="0" marL="0" rtl="0" algn="l">
              <a:lnSpc>
                <a:spcPct val="100000"/>
              </a:lnSpc>
              <a:spcBef>
                <a:spcPts val="0"/>
              </a:spcBef>
              <a:spcAft>
                <a:spcPts val="0"/>
              </a:spcAft>
              <a:buSzPts val="1400"/>
              <a:buNone/>
            </a:pPr>
            <a:r>
              <a:rPr b="1" lang="en-US"/>
              <a:t>Multichanneling (or omni-channeling): </a:t>
            </a:r>
            <a:r>
              <a:rPr lang="en-US"/>
              <a:t>a process in which companies integrate their online and offline channels creating the opportunity for 'showrooming.'</a:t>
            </a:r>
            <a:endParaRPr/>
          </a:p>
          <a:p>
            <a:pPr indent="0" lvl="0" marL="0" rtl="0" algn="l">
              <a:lnSpc>
                <a:spcPct val="100000"/>
              </a:lnSpc>
              <a:spcBef>
                <a:spcPts val="0"/>
              </a:spcBef>
              <a:spcAft>
                <a:spcPts val="0"/>
              </a:spcAft>
              <a:buSzPts val="1400"/>
              <a:buNone/>
            </a:pPr>
            <a:r>
              <a:rPr b="1" lang="en-US"/>
              <a:t>Showrooming: </a:t>
            </a:r>
            <a:r>
              <a:rPr lang="en-US"/>
              <a:t>occurs when shoppers visit a brick-and-mortar store to examine a product in person then conduct research about the product on their smartphones. In these situations customers often purchase the product from the Web site of a competitor of the store they are visiting.</a:t>
            </a:r>
            <a:endParaRPr/>
          </a:p>
          <a:p>
            <a:pPr indent="0" lvl="0" marL="0" rtl="0" algn="l">
              <a:lnSpc>
                <a:spcPct val="100000"/>
              </a:lnSpc>
              <a:spcBef>
                <a:spcPts val="0"/>
              </a:spcBef>
              <a:spcAft>
                <a:spcPts val="0"/>
              </a:spcAft>
              <a:buSzPts val="1400"/>
              <a:buNone/>
            </a:pPr>
            <a:r>
              <a:rPr b="1" lang="en-US"/>
              <a:t>Order Fulfillment: </a:t>
            </a:r>
            <a:r>
              <a:rPr lang="en-US"/>
              <a:t>when a company sells directly to customers, it is involved in various order-fulfillment activities including: quickly finding the products to be shipped; packing orders; arranging for the packages to be delivered speedily to the customer’s door; collect the money from each customer; handle the return of unwanted or defective products.</a:t>
            </a:r>
            <a:endParaRPr/>
          </a:p>
        </p:txBody>
      </p:sp>
      <p:sp>
        <p:nvSpPr>
          <p:cNvPr id="590" name="Google Shape;590;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Two Most Significant E-Tailing Issues:</a:t>
            </a:r>
            <a:endParaRPr b="1"/>
          </a:p>
          <a:p>
            <a:pPr indent="-228600" lvl="0" marL="228600" rtl="0" algn="l">
              <a:lnSpc>
                <a:spcPct val="100000"/>
              </a:lnSpc>
              <a:spcBef>
                <a:spcPts val="0"/>
              </a:spcBef>
              <a:spcAft>
                <a:spcPts val="0"/>
              </a:spcAft>
              <a:buClr>
                <a:schemeClr val="dk1"/>
              </a:buClr>
              <a:buSzPts val="1200"/>
              <a:buFont typeface="Calibri"/>
              <a:buAutoNum type="arabicPeriod"/>
            </a:pPr>
            <a:r>
              <a:rPr lang="en-US"/>
              <a:t>Channel Conflict</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Fulfillment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Channel Conflict: </a:t>
            </a:r>
            <a:r>
              <a:rPr lang="en-US"/>
              <a:t>a situation in which clicks-and-mortar companies face a conflict with their regular distributors when they begin selling directly to customers online. These conflicts can arise in areas such as pricing, resource allocation (e.g., how much money to spend on advertising).</a:t>
            </a:r>
            <a:endParaRPr/>
          </a:p>
          <a:p>
            <a:pPr indent="0" lvl="0" marL="0" rtl="0" algn="l">
              <a:lnSpc>
                <a:spcPct val="100000"/>
              </a:lnSpc>
              <a:spcBef>
                <a:spcPts val="0"/>
              </a:spcBef>
              <a:spcAft>
                <a:spcPts val="0"/>
              </a:spcAft>
              <a:buSzPts val="1400"/>
              <a:buNone/>
            </a:pPr>
            <a:r>
              <a:rPr b="1" lang="en-US"/>
              <a:t>Multichanneling (or omni-channeling): </a:t>
            </a:r>
            <a:r>
              <a:rPr lang="en-US"/>
              <a:t>a process in which companies integrate their online and offline channels creating the opportunity for 'showrooming.'</a:t>
            </a:r>
            <a:endParaRPr/>
          </a:p>
          <a:p>
            <a:pPr indent="0" lvl="0" marL="0" rtl="0" algn="l">
              <a:lnSpc>
                <a:spcPct val="100000"/>
              </a:lnSpc>
              <a:spcBef>
                <a:spcPts val="0"/>
              </a:spcBef>
              <a:spcAft>
                <a:spcPts val="0"/>
              </a:spcAft>
              <a:buSzPts val="1400"/>
              <a:buNone/>
            </a:pPr>
            <a:r>
              <a:rPr b="1" lang="en-US"/>
              <a:t>Showrooming: </a:t>
            </a:r>
            <a:r>
              <a:rPr lang="en-US"/>
              <a:t>occurs when shoppers visit a brick-and-mortar store to examine a product in person then conduct research about the product on their smartphones. In these situations customers often purchase the product from the Web site of a competitor of the store they are visiting.</a:t>
            </a:r>
            <a:endParaRPr/>
          </a:p>
          <a:p>
            <a:pPr indent="0" lvl="0" marL="0" rtl="0" algn="l">
              <a:lnSpc>
                <a:spcPct val="100000"/>
              </a:lnSpc>
              <a:spcBef>
                <a:spcPts val="0"/>
              </a:spcBef>
              <a:spcAft>
                <a:spcPts val="0"/>
              </a:spcAft>
              <a:buSzPts val="1400"/>
              <a:buNone/>
            </a:pPr>
            <a:r>
              <a:rPr b="1" lang="en-US"/>
              <a:t>Order Fulfillment: </a:t>
            </a:r>
            <a:r>
              <a:rPr lang="en-US"/>
              <a:t>when a company sells directly to customers, it is involved in various order-fulfillment activities including: quickly finding the products to be shipped; packing orders; arranging for the packages to be delivered speedily to the customer’s door; collect the money from each customer; handle the return of unwanted or defective products.</a:t>
            </a:r>
            <a:endParaRPr/>
          </a:p>
        </p:txBody>
      </p:sp>
      <p:sp>
        <p:nvSpPr>
          <p:cNvPr id="597" name="Google Shape;597;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Two Most Significant E-Tailing Issues:</a:t>
            </a:r>
            <a:endParaRPr b="1"/>
          </a:p>
          <a:p>
            <a:pPr indent="-228600" lvl="0" marL="228600" rtl="0" algn="l">
              <a:lnSpc>
                <a:spcPct val="100000"/>
              </a:lnSpc>
              <a:spcBef>
                <a:spcPts val="0"/>
              </a:spcBef>
              <a:spcAft>
                <a:spcPts val="0"/>
              </a:spcAft>
              <a:buClr>
                <a:schemeClr val="dk1"/>
              </a:buClr>
              <a:buSzPts val="1200"/>
              <a:buFont typeface="Calibri"/>
              <a:buAutoNum type="arabicPeriod"/>
            </a:pPr>
            <a:r>
              <a:rPr lang="en-US"/>
              <a:t>Channel Conflict</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a:t>Fulfillment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Channel Conflict: </a:t>
            </a:r>
            <a:r>
              <a:rPr lang="en-US"/>
              <a:t>a situation in which clicks-and-mortar companies face a conflict with their regular distributors when they begin selling directly to customers online. These conflicts can arise in areas such as pricing, resource allocation (e.g., how much money to spend on advertising).</a:t>
            </a:r>
            <a:endParaRPr/>
          </a:p>
          <a:p>
            <a:pPr indent="0" lvl="0" marL="0" rtl="0" algn="l">
              <a:lnSpc>
                <a:spcPct val="100000"/>
              </a:lnSpc>
              <a:spcBef>
                <a:spcPts val="0"/>
              </a:spcBef>
              <a:spcAft>
                <a:spcPts val="0"/>
              </a:spcAft>
              <a:buSzPts val="1400"/>
              <a:buNone/>
            </a:pPr>
            <a:r>
              <a:rPr b="1" lang="en-US"/>
              <a:t>Multichanneling (or omni-channeling): </a:t>
            </a:r>
            <a:r>
              <a:rPr lang="en-US"/>
              <a:t>a process in which companies integrate their online and offline channels creating the opportunity for 'showrooming.'</a:t>
            </a:r>
            <a:endParaRPr/>
          </a:p>
          <a:p>
            <a:pPr indent="0" lvl="0" marL="0" rtl="0" algn="l">
              <a:lnSpc>
                <a:spcPct val="100000"/>
              </a:lnSpc>
              <a:spcBef>
                <a:spcPts val="0"/>
              </a:spcBef>
              <a:spcAft>
                <a:spcPts val="0"/>
              </a:spcAft>
              <a:buSzPts val="1400"/>
              <a:buNone/>
            </a:pPr>
            <a:r>
              <a:rPr b="1" lang="en-US"/>
              <a:t>Showrooming: </a:t>
            </a:r>
            <a:r>
              <a:rPr lang="en-US"/>
              <a:t>occurs when shoppers visit a brick-and-mortar store to examine a product in person then conduct research about the product on their smartphones. In these situations customers often purchase the product from the Web site of a competitor of the store they are visiting.</a:t>
            </a:r>
            <a:endParaRPr/>
          </a:p>
          <a:p>
            <a:pPr indent="0" lvl="0" marL="0" rtl="0" algn="l">
              <a:lnSpc>
                <a:spcPct val="100000"/>
              </a:lnSpc>
              <a:spcBef>
                <a:spcPts val="0"/>
              </a:spcBef>
              <a:spcAft>
                <a:spcPts val="0"/>
              </a:spcAft>
              <a:buSzPts val="1400"/>
              <a:buNone/>
            </a:pPr>
            <a:r>
              <a:rPr b="1" lang="en-US"/>
              <a:t>Order Fulfillment: </a:t>
            </a:r>
            <a:r>
              <a:rPr lang="en-US"/>
              <a:t>when a company sells directly to customers, it is involved in various order-fulfillment activities including: quickly finding the products to be shipped; packing orders; arranging for the packages to be delivered speedily to the customer’s door; collect the money from each customer; handle the return of unwanted or defective products.</a:t>
            </a:r>
            <a:endParaRPr/>
          </a:p>
        </p:txBody>
      </p:sp>
      <p:sp>
        <p:nvSpPr>
          <p:cNvPr id="604" name="Google Shape;604;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Sell-Side Marketplace Model: </a:t>
            </a:r>
            <a:r>
              <a:rPr lang="en-US"/>
              <a:t>organizations attempt to sell their products or services to other organizations electronically from their own private e-marketplace Web site and/or from a third-party Web site. In the B2B sell-side marketplace the buyer is an organization.</a:t>
            </a:r>
            <a:endParaRPr/>
          </a:p>
          <a:p>
            <a:pPr indent="0" lvl="0" marL="0" rtl="0" algn="l">
              <a:lnSpc>
                <a:spcPct val="100000"/>
              </a:lnSpc>
              <a:spcBef>
                <a:spcPts val="0"/>
              </a:spcBef>
              <a:spcAft>
                <a:spcPts val="0"/>
              </a:spcAft>
              <a:buSzPts val="1400"/>
              <a:buNone/>
            </a:pPr>
            <a:r>
              <a:rPr b="1" lang="en-US"/>
              <a:t>Buy-Side Marketplaces Model: </a:t>
            </a:r>
            <a:r>
              <a:rPr lang="en-US"/>
              <a:t>a model in which organizations attempt to procure needed products or services from other organizations electronically. Procurement is the overarching function that describes the activities and processes to acquire goods and services.</a:t>
            </a:r>
            <a:endParaRPr/>
          </a:p>
        </p:txBody>
      </p:sp>
      <p:sp>
        <p:nvSpPr>
          <p:cNvPr id="617" name="Google Shape;617;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Electronic Commerce (EC or e-commerce): </a:t>
            </a:r>
            <a:r>
              <a:rPr lang="en-US"/>
              <a:t>the process of buying, selling, transferring, or exchanging products, services, or information via computer networks, including the Internet.</a:t>
            </a:r>
            <a:endParaRPr/>
          </a:p>
          <a:p>
            <a:pPr indent="0" lvl="0" marL="0" rtl="0" algn="l">
              <a:lnSpc>
                <a:spcPct val="100000"/>
              </a:lnSpc>
              <a:spcBef>
                <a:spcPts val="0"/>
              </a:spcBef>
              <a:spcAft>
                <a:spcPts val="0"/>
              </a:spcAft>
              <a:buSzPts val="1400"/>
              <a:buNone/>
            </a:pPr>
            <a:r>
              <a:rPr b="1" lang="en-US"/>
              <a:t>Electronic Business (e-business): </a:t>
            </a:r>
            <a:r>
              <a:rPr lang="en-US"/>
              <a:t>in addition to the buying and selling of goods and services, e-business (a broader concept) refers to servicing customers, collaborating with business partners, and performing electronic transactions within an organization.</a:t>
            </a:r>
            <a:endParaRPr/>
          </a:p>
          <a:p>
            <a:pPr indent="0" lvl="0" marL="0" rtl="0" algn="l">
              <a:lnSpc>
                <a:spcPct val="100000"/>
              </a:lnSpc>
              <a:spcBef>
                <a:spcPts val="0"/>
              </a:spcBef>
              <a:spcAft>
                <a:spcPts val="0"/>
              </a:spcAft>
              <a:buSzPts val="1400"/>
              <a:buNone/>
            </a:pPr>
            <a:r>
              <a:rPr b="1" lang="en-US"/>
              <a:t>Degree of Digitization: </a:t>
            </a:r>
            <a:r>
              <a:rPr lang="en-US"/>
              <a:t>the extent to which the commerce has been transformed from physical to digital which can relate to both the product or service being sold and the delivery agent or intermediary. In other words, the product can be either physical or digital, and the delivery agent can also be either physical or digital.</a:t>
            </a:r>
            <a:endParaRPr/>
          </a:p>
          <a:p>
            <a:pPr indent="0" lvl="0" marL="0" rtl="0" algn="l">
              <a:lnSpc>
                <a:spcPct val="100000"/>
              </a:lnSpc>
              <a:spcBef>
                <a:spcPts val="0"/>
              </a:spcBef>
              <a:spcAft>
                <a:spcPts val="0"/>
              </a:spcAft>
              <a:buSzPts val="1400"/>
              <a:buNone/>
            </a:pPr>
            <a:r>
              <a:rPr b="1" lang="en-US"/>
              <a:t>Brick-and-Mortar Organizations: </a:t>
            </a:r>
            <a:r>
              <a:rPr lang="en-US"/>
              <a:t>organizations that exist as purely physical organizations.</a:t>
            </a:r>
            <a:endParaRPr/>
          </a:p>
          <a:p>
            <a:pPr indent="0" lvl="0" marL="0" rtl="0" algn="l">
              <a:lnSpc>
                <a:spcPct val="100000"/>
              </a:lnSpc>
              <a:spcBef>
                <a:spcPts val="0"/>
              </a:spcBef>
              <a:spcAft>
                <a:spcPts val="0"/>
              </a:spcAft>
              <a:buSzPts val="1400"/>
              <a:buNone/>
            </a:pPr>
            <a:r>
              <a:rPr b="1" lang="en-US"/>
              <a:t>Virtual (or pure-play) Organizations: </a:t>
            </a:r>
            <a:r>
              <a:rPr lang="en-US"/>
              <a:t>all dimensions of the organization are digital and they engage in pure electronic commerce only.</a:t>
            </a:r>
            <a:endParaRPr/>
          </a:p>
          <a:p>
            <a:pPr indent="0" lvl="0" marL="0" rtl="0" algn="l">
              <a:lnSpc>
                <a:spcPct val="100000"/>
              </a:lnSpc>
              <a:spcBef>
                <a:spcPts val="0"/>
              </a:spcBef>
              <a:spcAft>
                <a:spcPts val="0"/>
              </a:spcAft>
              <a:buSzPts val="1400"/>
              <a:buNone/>
            </a:pPr>
            <a:r>
              <a:rPr b="1" lang="en-US"/>
              <a:t>Clicks-and-Mortar (or Clicks-and-Bricks): </a:t>
            </a:r>
            <a:r>
              <a:rPr lang="en-US"/>
              <a:t>organizations that are partial electronic commerce (EC) combining both virtual and physical dimensions.</a:t>
            </a:r>
            <a:endParaRPr/>
          </a:p>
        </p:txBody>
      </p:sp>
      <p:sp>
        <p:nvSpPr>
          <p:cNvPr id="184" name="Google Shape;18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Sell-Side Marketplace Model: </a:t>
            </a:r>
            <a:r>
              <a:rPr lang="en-US"/>
              <a:t>organizations attempt to sell their products or services to other organizations electronically from their own private e-marketplace Web site and/or from a third-party Web site. In the B2B sell-side marketplace the buyer is an organization.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Key Mechanisms in the Sell-Side Marketplace Model:</a:t>
            </a:r>
            <a:endParaRPr b="1"/>
          </a:p>
          <a:p>
            <a:pPr indent="-171450" lvl="0" marL="171450" rtl="0" algn="l">
              <a:lnSpc>
                <a:spcPct val="100000"/>
              </a:lnSpc>
              <a:spcBef>
                <a:spcPts val="0"/>
              </a:spcBef>
              <a:spcAft>
                <a:spcPts val="0"/>
              </a:spcAft>
              <a:buClr>
                <a:schemeClr val="dk1"/>
              </a:buClr>
              <a:buSzPts val="1200"/>
              <a:buFont typeface="Arial"/>
              <a:buChar char="•"/>
            </a:pPr>
            <a:r>
              <a:rPr lang="en-US"/>
              <a:t>Forward auctions</a:t>
            </a:r>
            <a:endParaRPr/>
          </a:p>
          <a:p>
            <a:pPr indent="-171450" lvl="0" marL="171450" rtl="0" algn="l">
              <a:lnSpc>
                <a:spcPct val="100000"/>
              </a:lnSpc>
              <a:spcBef>
                <a:spcPts val="0"/>
              </a:spcBef>
              <a:spcAft>
                <a:spcPts val="0"/>
              </a:spcAft>
              <a:buClr>
                <a:schemeClr val="dk1"/>
              </a:buClr>
              <a:buSzPts val="1200"/>
              <a:buFont typeface="Arial"/>
              <a:buChar char="•"/>
            </a:pPr>
            <a:r>
              <a:rPr lang="en-US"/>
              <a:t>Electronic catalogs customized for each large buyer</a:t>
            </a:r>
            <a:endParaRPr/>
          </a:p>
          <a:p>
            <a:pPr indent="-171450" lvl="0" marL="171450" rtl="0" algn="l">
              <a:lnSpc>
                <a:spcPct val="100000"/>
              </a:lnSpc>
              <a:spcBef>
                <a:spcPts val="0"/>
              </a:spcBef>
              <a:spcAft>
                <a:spcPts val="0"/>
              </a:spcAft>
              <a:buClr>
                <a:schemeClr val="dk1"/>
              </a:buClr>
              <a:buSzPts val="1200"/>
              <a:buFont typeface="Arial"/>
              <a:buChar char="•"/>
            </a:pPr>
            <a:r>
              <a:rPr lang="en-US"/>
              <a:t>Third-Party Auction Sites (e.g., eBay)</a:t>
            </a:r>
            <a:endParaRPr/>
          </a:p>
          <a:p>
            <a:pPr indent="0" lvl="0" marL="0" rtl="0" algn="l">
              <a:lnSpc>
                <a:spcPct val="100000"/>
              </a:lnSpc>
              <a:spcBef>
                <a:spcPts val="0"/>
              </a:spcBef>
              <a:spcAft>
                <a:spcPts val="0"/>
              </a:spcAft>
              <a:buSzPts val="1400"/>
              <a:buNone/>
            </a:pPr>
            <a:r>
              <a:t/>
            </a:r>
            <a:endParaRPr/>
          </a:p>
        </p:txBody>
      </p:sp>
      <p:sp>
        <p:nvSpPr>
          <p:cNvPr id="625" name="Google Shape;625;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Buy-Side Marketplaces Model: </a:t>
            </a:r>
            <a:r>
              <a:rPr lang="en-US"/>
              <a:t>a model in which organizations attempt to procure needed products or services from other organizations electronically. Procurement is the overarching function that describes the activities and processes to acquire goods and services.</a:t>
            </a:r>
            <a:endParaRPr/>
          </a:p>
          <a:p>
            <a:pPr indent="0" lvl="0" marL="0" rtl="0" algn="l">
              <a:lnSpc>
                <a:spcPct val="100000"/>
              </a:lnSpc>
              <a:spcBef>
                <a:spcPts val="0"/>
              </a:spcBef>
              <a:spcAft>
                <a:spcPts val="0"/>
              </a:spcAft>
              <a:buSzPts val="1400"/>
              <a:buNone/>
            </a:pPr>
            <a:r>
              <a:rPr b="1" lang="en-US"/>
              <a:t>Procurement: </a:t>
            </a:r>
            <a:r>
              <a:rPr lang="en-US"/>
              <a:t>involves the activities necessary to establish requirements, sourcing activities such as market research and vendor evaluation, and negotiation of contracts.</a:t>
            </a:r>
            <a:endParaRPr/>
          </a:p>
          <a:p>
            <a:pPr indent="0" lvl="0" marL="0" rtl="0" algn="l">
              <a:lnSpc>
                <a:spcPct val="100000"/>
              </a:lnSpc>
              <a:spcBef>
                <a:spcPts val="0"/>
              </a:spcBef>
              <a:spcAft>
                <a:spcPts val="0"/>
              </a:spcAft>
              <a:buSzPts val="1400"/>
              <a:buNone/>
            </a:pPr>
            <a:r>
              <a:rPr b="1" lang="en-US"/>
              <a:t>Purchasing: </a:t>
            </a:r>
            <a:r>
              <a:rPr lang="en-US"/>
              <a:t>the process of ordering and receiving goods and services and it is a subset of the procurement process.</a:t>
            </a:r>
            <a:endParaRPr/>
          </a:p>
          <a:p>
            <a:pPr indent="0" lvl="0" marL="0" rtl="0" algn="l">
              <a:lnSpc>
                <a:spcPct val="100000"/>
              </a:lnSpc>
              <a:spcBef>
                <a:spcPts val="0"/>
              </a:spcBef>
              <a:spcAft>
                <a:spcPts val="0"/>
              </a:spcAft>
              <a:buSzPts val="1400"/>
              <a:buNone/>
            </a:pPr>
            <a:r>
              <a:rPr b="1" lang="en-US"/>
              <a:t>Reverse Auction: </a:t>
            </a:r>
            <a:r>
              <a:rPr lang="en-US"/>
              <a:t>A major method of procuring goods and services in the buy-side model is the reverse auction.</a:t>
            </a:r>
            <a:endParaRPr/>
          </a:p>
          <a:p>
            <a:pPr indent="0" lvl="0" marL="0" rtl="0" algn="l">
              <a:lnSpc>
                <a:spcPct val="100000"/>
              </a:lnSpc>
              <a:spcBef>
                <a:spcPts val="0"/>
              </a:spcBef>
              <a:spcAft>
                <a:spcPts val="0"/>
              </a:spcAft>
              <a:buSzPts val="1400"/>
              <a:buNone/>
            </a:pPr>
            <a:r>
              <a:rPr b="1" lang="en-US"/>
              <a:t>E-procurement: </a:t>
            </a:r>
            <a:r>
              <a:rPr lang="en-US"/>
              <a:t>uses reverse auctions, particularly group purchasing.</a:t>
            </a:r>
            <a:endParaRPr/>
          </a:p>
          <a:p>
            <a:pPr indent="0" lvl="0" marL="0" rtl="0" algn="l">
              <a:lnSpc>
                <a:spcPct val="100000"/>
              </a:lnSpc>
              <a:spcBef>
                <a:spcPts val="0"/>
              </a:spcBef>
              <a:spcAft>
                <a:spcPts val="0"/>
              </a:spcAft>
              <a:buSzPts val="1400"/>
              <a:buNone/>
            </a:pPr>
            <a:r>
              <a:rPr b="1" lang="en-US"/>
              <a:t>Group Purchasing: </a:t>
            </a:r>
            <a:r>
              <a:rPr lang="en-US"/>
              <a:t>multiple buyers combine their orders so that they constitute a large volume and therefore attract more seller attention and when buyers place their combined orders on a reverse auction, they can negotiate a volume discount.</a:t>
            </a:r>
            <a:endParaRPr/>
          </a:p>
        </p:txBody>
      </p:sp>
      <p:sp>
        <p:nvSpPr>
          <p:cNvPr id="632" name="Google Shape;632;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Private Exchanges: </a:t>
            </a:r>
            <a:r>
              <a:rPr lang="en-US"/>
              <a:t>have one buyer and many sellers.</a:t>
            </a:r>
            <a:endParaRPr/>
          </a:p>
          <a:p>
            <a:pPr indent="0" lvl="0" marL="0" rtl="0" algn="l">
              <a:lnSpc>
                <a:spcPct val="100000"/>
              </a:lnSpc>
              <a:spcBef>
                <a:spcPts val="0"/>
              </a:spcBef>
              <a:spcAft>
                <a:spcPts val="0"/>
              </a:spcAft>
              <a:buSzPts val="1400"/>
              <a:buNone/>
            </a:pPr>
            <a:r>
              <a:rPr b="1" lang="en-US"/>
              <a:t>Public Exchanges: </a:t>
            </a:r>
            <a:r>
              <a:rPr lang="en-US"/>
              <a:t>Electronic marketplaces that are independently owned by a third party, and they connect many sellers with many buyers which are open to all business organizations and frequently owned and operated by a third party.</a:t>
            </a:r>
            <a:endParaRPr/>
          </a:p>
          <a:p>
            <a:pPr indent="0" lvl="0" marL="0" rtl="0" algn="l">
              <a:lnSpc>
                <a:spcPct val="100000"/>
              </a:lnSpc>
              <a:spcBef>
                <a:spcPts val="0"/>
              </a:spcBef>
              <a:spcAft>
                <a:spcPts val="0"/>
              </a:spcAft>
              <a:buSzPts val="1400"/>
              <a:buNone/>
            </a:pPr>
            <a:r>
              <a:rPr b="1" lang="en-US"/>
              <a:t>Electronic Exchanges: </a:t>
            </a:r>
            <a:r>
              <a:rPr lang="en-US"/>
              <a:t>deal in both direct and indirect materials.</a:t>
            </a:r>
            <a:endParaRPr/>
          </a:p>
          <a:p>
            <a:pPr indent="0" lvl="0" marL="0" rtl="0" algn="l">
              <a:lnSpc>
                <a:spcPct val="100000"/>
              </a:lnSpc>
              <a:spcBef>
                <a:spcPts val="0"/>
              </a:spcBef>
              <a:spcAft>
                <a:spcPts val="0"/>
              </a:spcAft>
              <a:buSzPts val="1400"/>
              <a:buNone/>
            </a:pPr>
            <a:r>
              <a:rPr b="1" lang="en-US"/>
              <a:t>Direct Materials: </a:t>
            </a:r>
            <a:r>
              <a:rPr lang="en-US"/>
              <a:t>inputs to the manufacturing process, such as safety glass used in automobile windshields and windows.</a:t>
            </a:r>
            <a:endParaRPr/>
          </a:p>
          <a:p>
            <a:pPr indent="0" lvl="0" marL="0" rtl="0" algn="l">
              <a:lnSpc>
                <a:spcPct val="100000"/>
              </a:lnSpc>
              <a:spcBef>
                <a:spcPts val="0"/>
              </a:spcBef>
              <a:spcAft>
                <a:spcPts val="0"/>
              </a:spcAft>
              <a:buSzPts val="1400"/>
              <a:buNone/>
            </a:pPr>
            <a:r>
              <a:rPr b="1" lang="en-US"/>
              <a:t>Indirect Materials: </a:t>
            </a:r>
            <a:r>
              <a:rPr lang="en-US"/>
              <a:t>those items, such as office supplies, that are needed for maintenance, operations, and repairs (MRO).</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Three Basic Types of Public Exchanges:</a:t>
            </a:r>
            <a:endParaRPr b="1"/>
          </a:p>
          <a:p>
            <a:pPr indent="0" lvl="0" marL="0" rtl="0" algn="l">
              <a:lnSpc>
                <a:spcPct val="100000"/>
              </a:lnSpc>
              <a:spcBef>
                <a:spcPts val="0"/>
              </a:spcBef>
              <a:spcAft>
                <a:spcPts val="0"/>
              </a:spcAft>
              <a:buSzPts val="1400"/>
              <a:buNone/>
            </a:pPr>
            <a:r>
              <a:rPr b="1" i="1" lang="en-US"/>
              <a:t>Vertical Exchanges: </a:t>
            </a:r>
            <a:r>
              <a:rPr lang="en-US"/>
              <a:t>connect buyers and sellers in a given industry. </a:t>
            </a:r>
            <a:endParaRPr/>
          </a:p>
          <a:p>
            <a:pPr indent="0" lvl="0" marL="0" rtl="0" algn="l">
              <a:lnSpc>
                <a:spcPct val="100000"/>
              </a:lnSpc>
              <a:spcBef>
                <a:spcPts val="0"/>
              </a:spcBef>
              <a:spcAft>
                <a:spcPts val="0"/>
              </a:spcAft>
              <a:buSzPts val="1400"/>
              <a:buNone/>
            </a:pPr>
            <a:r>
              <a:rPr b="1" i="1" lang="en-US"/>
              <a:t>Horizontal Exchanges: </a:t>
            </a:r>
            <a:r>
              <a:rPr lang="en-US"/>
              <a:t>connect buyers and sellers across many industries.</a:t>
            </a:r>
            <a:endParaRPr/>
          </a:p>
          <a:p>
            <a:pPr indent="0" lvl="0" marL="0" rtl="0" algn="l">
              <a:lnSpc>
                <a:spcPct val="100000"/>
              </a:lnSpc>
              <a:spcBef>
                <a:spcPts val="0"/>
              </a:spcBef>
              <a:spcAft>
                <a:spcPts val="0"/>
              </a:spcAft>
              <a:buSzPts val="1400"/>
              <a:buNone/>
            </a:pPr>
            <a:r>
              <a:rPr b="1" i="1" lang="en-US"/>
              <a:t>Functional Exchanges: </a:t>
            </a:r>
            <a:r>
              <a:rPr lang="en-US"/>
              <a:t>needed services such as temporary help/labor or extra office space are traded on an “as-needed” basis.</a:t>
            </a:r>
            <a:endParaRPr/>
          </a:p>
        </p:txBody>
      </p:sp>
      <p:sp>
        <p:nvSpPr>
          <p:cNvPr id="639" name="Google Shape;639;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Private Exchanges: </a:t>
            </a:r>
            <a:r>
              <a:rPr lang="en-US"/>
              <a:t>have one buyer and many sellers.</a:t>
            </a:r>
            <a:endParaRPr/>
          </a:p>
          <a:p>
            <a:pPr indent="0" lvl="0" marL="0" rtl="0" algn="l">
              <a:lnSpc>
                <a:spcPct val="100000"/>
              </a:lnSpc>
              <a:spcBef>
                <a:spcPts val="0"/>
              </a:spcBef>
              <a:spcAft>
                <a:spcPts val="0"/>
              </a:spcAft>
              <a:buSzPts val="1400"/>
              <a:buNone/>
            </a:pPr>
            <a:r>
              <a:rPr b="1" lang="en-US"/>
              <a:t>Public Exchanges: </a:t>
            </a:r>
            <a:r>
              <a:rPr lang="en-US"/>
              <a:t>Electronic marketplaces that are independently owned by a third party, and they connect many sellers with many buyers which are open to all business organizations and frequently owned and operated by a third party.</a:t>
            </a:r>
            <a:endParaRPr/>
          </a:p>
          <a:p>
            <a:pPr indent="0" lvl="0" marL="0" rtl="0" algn="l">
              <a:lnSpc>
                <a:spcPct val="100000"/>
              </a:lnSpc>
              <a:spcBef>
                <a:spcPts val="0"/>
              </a:spcBef>
              <a:spcAft>
                <a:spcPts val="0"/>
              </a:spcAft>
              <a:buSzPts val="1400"/>
              <a:buNone/>
            </a:pPr>
            <a:r>
              <a:rPr b="1" lang="en-US"/>
              <a:t>Electronic Exchanges: </a:t>
            </a:r>
            <a:r>
              <a:rPr lang="en-US"/>
              <a:t>deal in both direct and indirect materials.</a:t>
            </a:r>
            <a:endParaRPr/>
          </a:p>
          <a:p>
            <a:pPr indent="0" lvl="0" marL="0" rtl="0" algn="l">
              <a:lnSpc>
                <a:spcPct val="100000"/>
              </a:lnSpc>
              <a:spcBef>
                <a:spcPts val="0"/>
              </a:spcBef>
              <a:spcAft>
                <a:spcPts val="0"/>
              </a:spcAft>
              <a:buSzPts val="1400"/>
              <a:buNone/>
            </a:pPr>
            <a:r>
              <a:rPr b="1" lang="en-US"/>
              <a:t>Direct Materials: </a:t>
            </a:r>
            <a:r>
              <a:rPr lang="en-US"/>
              <a:t>inputs to the manufacturing process, such as safety glass used in automobile windshields and windows.</a:t>
            </a:r>
            <a:endParaRPr/>
          </a:p>
          <a:p>
            <a:pPr indent="0" lvl="0" marL="0" rtl="0" algn="l">
              <a:lnSpc>
                <a:spcPct val="100000"/>
              </a:lnSpc>
              <a:spcBef>
                <a:spcPts val="0"/>
              </a:spcBef>
              <a:spcAft>
                <a:spcPts val="0"/>
              </a:spcAft>
              <a:buSzPts val="1400"/>
              <a:buNone/>
            </a:pPr>
            <a:r>
              <a:rPr b="1" lang="en-US"/>
              <a:t>Indirect Materials: </a:t>
            </a:r>
            <a:r>
              <a:rPr lang="en-US"/>
              <a:t>those items, such as office supplies, that are needed for maintenance, operations, and repairs (MRO).</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Three Basic Types of Public Exchanges:</a:t>
            </a:r>
            <a:endParaRPr b="1"/>
          </a:p>
          <a:p>
            <a:pPr indent="0" lvl="0" marL="0" rtl="0" algn="l">
              <a:lnSpc>
                <a:spcPct val="100000"/>
              </a:lnSpc>
              <a:spcBef>
                <a:spcPts val="0"/>
              </a:spcBef>
              <a:spcAft>
                <a:spcPts val="0"/>
              </a:spcAft>
              <a:buSzPts val="1400"/>
              <a:buNone/>
            </a:pPr>
            <a:r>
              <a:rPr b="1" i="1" lang="en-US"/>
              <a:t>Vertical Exchanges: </a:t>
            </a:r>
            <a:r>
              <a:rPr lang="en-US"/>
              <a:t>connect buyers and sellers in a given industry. </a:t>
            </a:r>
            <a:endParaRPr/>
          </a:p>
          <a:p>
            <a:pPr indent="0" lvl="0" marL="0" rtl="0" algn="l">
              <a:lnSpc>
                <a:spcPct val="100000"/>
              </a:lnSpc>
              <a:spcBef>
                <a:spcPts val="0"/>
              </a:spcBef>
              <a:spcAft>
                <a:spcPts val="0"/>
              </a:spcAft>
              <a:buSzPts val="1400"/>
              <a:buNone/>
            </a:pPr>
            <a:r>
              <a:rPr b="1" i="1" lang="en-US"/>
              <a:t>Horizontal Exchanges: </a:t>
            </a:r>
            <a:r>
              <a:rPr lang="en-US"/>
              <a:t>connect buyers and sellers across many industries.</a:t>
            </a:r>
            <a:endParaRPr/>
          </a:p>
          <a:p>
            <a:pPr indent="0" lvl="0" marL="0" rtl="0" algn="l">
              <a:lnSpc>
                <a:spcPct val="100000"/>
              </a:lnSpc>
              <a:spcBef>
                <a:spcPts val="0"/>
              </a:spcBef>
              <a:spcAft>
                <a:spcPts val="0"/>
              </a:spcAft>
              <a:buSzPts val="1400"/>
              <a:buNone/>
            </a:pPr>
            <a:r>
              <a:rPr b="1" i="1" lang="en-US"/>
              <a:t>Functional Exchanges: </a:t>
            </a:r>
            <a:r>
              <a:rPr lang="en-US"/>
              <a:t>needed services such as temporary help/labor or extra office space are traded on an “as-needed” basis.</a:t>
            </a:r>
            <a:endParaRPr/>
          </a:p>
        </p:txBody>
      </p:sp>
      <p:sp>
        <p:nvSpPr>
          <p:cNvPr id="646" name="Google Shape;646;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Electronic Commerce (EC or e-commerce): </a:t>
            </a:r>
            <a:r>
              <a:rPr lang="en-US"/>
              <a:t>the process of buying, selling, transferring, or exchanging products, services, or information via computer networks, including the Internet.</a:t>
            </a:r>
            <a:endParaRPr/>
          </a:p>
          <a:p>
            <a:pPr indent="0" lvl="0" marL="0" rtl="0" algn="l">
              <a:lnSpc>
                <a:spcPct val="100000"/>
              </a:lnSpc>
              <a:spcBef>
                <a:spcPts val="0"/>
              </a:spcBef>
              <a:spcAft>
                <a:spcPts val="0"/>
              </a:spcAft>
              <a:buSzPts val="1400"/>
              <a:buNone/>
            </a:pPr>
            <a:r>
              <a:rPr b="1" lang="en-US"/>
              <a:t>Electronic Business (e-business): </a:t>
            </a:r>
            <a:r>
              <a:rPr lang="en-US"/>
              <a:t>in addition to the buying and selling of goods and services, e-business (a broader concept) refers to servicing customers, collaborating with business partners, and performing electronic transactions within an organization.</a:t>
            </a:r>
            <a:endParaRPr/>
          </a:p>
          <a:p>
            <a:pPr indent="0" lvl="0" marL="0" rtl="0" algn="l">
              <a:lnSpc>
                <a:spcPct val="100000"/>
              </a:lnSpc>
              <a:spcBef>
                <a:spcPts val="0"/>
              </a:spcBef>
              <a:spcAft>
                <a:spcPts val="0"/>
              </a:spcAft>
              <a:buSzPts val="1400"/>
              <a:buNone/>
            </a:pPr>
            <a:r>
              <a:rPr b="1" lang="en-US"/>
              <a:t>Degree of Digitization: </a:t>
            </a:r>
            <a:r>
              <a:rPr lang="en-US"/>
              <a:t>the extent to which the commerce has been transformed from physical to digital which can relate to both the product or service being sold and the delivery agent or intermediary. In other words, the product can be either physical or digital, and the delivery agent can also be either physical or digital.</a:t>
            </a:r>
            <a:endParaRPr/>
          </a:p>
          <a:p>
            <a:pPr indent="0" lvl="0" marL="0" rtl="0" algn="l">
              <a:lnSpc>
                <a:spcPct val="100000"/>
              </a:lnSpc>
              <a:spcBef>
                <a:spcPts val="0"/>
              </a:spcBef>
              <a:spcAft>
                <a:spcPts val="0"/>
              </a:spcAft>
              <a:buSzPts val="1400"/>
              <a:buNone/>
            </a:pPr>
            <a:r>
              <a:rPr b="1" lang="en-US"/>
              <a:t>Brick-and-Mortar Organizations: </a:t>
            </a:r>
            <a:r>
              <a:rPr lang="en-US"/>
              <a:t>organizations that exist as purely physical organizations.</a:t>
            </a:r>
            <a:endParaRPr/>
          </a:p>
          <a:p>
            <a:pPr indent="0" lvl="0" marL="0" rtl="0" algn="l">
              <a:lnSpc>
                <a:spcPct val="100000"/>
              </a:lnSpc>
              <a:spcBef>
                <a:spcPts val="0"/>
              </a:spcBef>
              <a:spcAft>
                <a:spcPts val="0"/>
              </a:spcAft>
              <a:buSzPts val="1400"/>
              <a:buNone/>
            </a:pPr>
            <a:r>
              <a:rPr b="1" lang="en-US"/>
              <a:t>Virtual (or pure-play) Organizations: </a:t>
            </a:r>
            <a:r>
              <a:rPr lang="en-US"/>
              <a:t>all dimensions of the organization are digital and they engage in pure electronic commerce only.</a:t>
            </a:r>
            <a:endParaRPr/>
          </a:p>
          <a:p>
            <a:pPr indent="0" lvl="0" marL="0" rtl="0" algn="l">
              <a:lnSpc>
                <a:spcPct val="100000"/>
              </a:lnSpc>
              <a:spcBef>
                <a:spcPts val="0"/>
              </a:spcBef>
              <a:spcAft>
                <a:spcPts val="0"/>
              </a:spcAft>
              <a:buSzPts val="1400"/>
              <a:buNone/>
            </a:pPr>
            <a:r>
              <a:rPr b="1" lang="en-US"/>
              <a:t>Clicks-and-Mortar (or Clicks-and-Bricks): </a:t>
            </a:r>
            <a:r>
              <a:rPr lang="en-US"/>
              <a:t>organizations that are partial electronic commerce (EC) combining both virtual and physical dimensions.</a:t>
            </a:r>
            <a:endParaRPr/>
          </a:p>
        </p:txBody>
      </p:sp>
      <p:sp>
        <p:nvSpPr>
          <p:cNvPr id="191" name="Google Shape;191;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p:cSld name="Chapter Title">
    <p:spTree>
      <p:nvGrpSpPr>
        <p:cNvPr id="15" name="Shape 15"/>
        <p:cNvGrpSpPr/>
        <p:nvPr/>
      </p:nvGrpSpPr>
      <p:grpSpPr>
        <a:xfrm>
          <a:off x="0" y="0"/>
          <a:ext cx="0" cy="0"/>
          <a:chOff x="0" y="0"/>
          <a:chExt cx="0" cy="0"/>
        </a:xfrm>
      </p:grpSpPr>
      <p:pic>
        <p:nvPicPr>
          <p:cNvPr id="16" name="Google Shape;16;p75"/>
          <p:cNvPicPr preferRelativeResize="0"/>
          <p:nvPr/>
        </p:nvPicPr>
        <p:blipFill rotWithShape="1">
          <a:blip r:embed="rId2">
            <a:alphaModFix/>
          </a:blip>
          <a:srcRect b="0" l="813" r="1785" t="1641"/>
          <a:stretch/>
        </p:blipFill>
        <p:spPr>
          <a:xfrm>
            <a:off x="-1" y="0"/>
            <a:ext cx="9144001" cy="4571999"/>
          </a:xfrm>
          <a:prstGeom prst="rect">
            <a:avLst/>
          </a:prstGeom>
          <a:noFill/>
          <a:ln>
            <a:noFill/>
          </a:ln>
        </p:spPr>
      </p:pic>
      <p:sp>
        <p:nvSpPr>
          <p:cNvPr id="17" name="Google Shape;17;p75"/>
          <p:cNvSpPr/>
          <p:nvPr/>
        </p:nvSpPr>
        <p:spPr>
          <a:xfrm>
            <a:off x="-4762" y="1478378"/>
            <a:ext cx="9154254" cy="5387145"/>
          </a:xfrm>
          <a:custGeom>
            <a:rect b="b" l="l" r="r" t="t"/>
            <a:pathLst>
              <a:path extrusionOk="0" h="5406780" w="9229895">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a:gsLst>
              <a:gs pos="0">
                <a:srgbClr val="D8D8D8"/>
              </a:gs>
              <a:gs pos="29000">
                <a:srgbClr val="F3F3F3"/>
              </a:gs>
              <a:gs pos="82000">
                <a:schemeClr val="lt1"/>
              </a:gs>
              <a:gs pos="100000">
                <a:schemeClr val="lt1"/>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8" name="Google Shape;18;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75"/>
          <p:cNvSpPr txBox="1"/>
          <p:nvPr>
            <p:ph idx="1" type="body"/>
          </p:nvPr>
        </p:nvSpPr>
        <p:spPr>
          <a:xfrm>
            <a:off x="2590799" y="1752600"/>
            <a:ext cx="2057401" cy="175260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2300"/>
              </a:spcBef>
              <a:spcAft>
                <a:spcPts val="0"/>
              </a:spcAft>
              <a:buClr>
                <a:srgbClr val="A0B94F"/>
              </a:buClr>
              <a:buSzPts val="11500"/>
              <a:buFont typeface="Arial"/>
              <a:buNone/>
              <a:defRPr b="0" i="0" sz="11500">
                <a:solidFill>
                  <a:srgbClr val="A0B94F"/>
                </a:solidFill>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75"/>
          <p:cNvSpPr txBox="1"/>
          <p:nvPr/>
        </p:nvSpPr>
        <p:spPr>
          <a:xfrm>
            <a:off x="685800" y="2133600"/>
            <a:ext cx="23622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88888"/>
              </a:lnSpc>
              <a:spcBef>
                <a:spcPts val="0"/>
              </a:spcBef>
              <a:spcAft>
                <a:spcPts val="0"/>
              </a:spcAft>
              <a:buClr>
                <a:srgbClr val="7F7F7F"/>
              </a:buClr>
              <a:buSzPts val="3600"/>
              <a:buFont typeface="Arial"/>
              <a:buNone/>
            </a:pPr>
            <a:r>
              <a:rPr b="0" i="0" lang="en-US" sz="3600" u="none" cap="none" strike="noStrike">
                <a:solidFill>
                  <a:srgbClr val="7F7F7F"/>
                </a:solidFill>
                <a:latin typeface="Verdana"/>
                <a:ea typeface="Verdana"/>
                <a:cs typeface="Verdana"/>
                <a:sym typeface="Verdana"/>
              </a:rPr>
              <a:t>CHAPTER</a:t>
            </a:r>
            <a:endParaRPr b="0" i="0" sz="3600" u="none" cap="none" strike="noStrike">
              <a:solidFill>
                <a:srgbClr val="7F7F7F"/>
              </a:solidFill>
              <a:latin typeface="Verdana"/>
              <a:ea typeface="Verdana"/>
              <a:cs typeface="Verdana"/>
              <a:sym typeface="Verdana"/>
            </a:endParaRPr>
          </a:p>
        </p:txBody>
      </p:sp>
      <p:cxnSp>
        <p:nvCxnSpPr>
          <p:cNvPr id="21" name="Google Shape;21;p75"/>
          <p:cNvCxnSpPr/>
          <p:nvPr/>
        </p:nvCxnSpPr>
        <p:spPr>
          <a:xfrm rot="10800000">
            <a:off x="3048000" y="3352800"/>
            <a:ext cx="1143000" cy="0"/>
          </a:xfrm>
          <a:prstGeom prst="straightConnector1">
            <a:avLst/>
          </a:prstGeom>
          <a:noFill/>
          <a:ln cap="flat" cmpd="sng" w="38100">
            <a:solidFill>
              <a:srgbClr val="BFBFBF"/>
            </a:solidFill>
            <a:prstDash val="solid"/>
            <a:round/>
            <a:headEnd len="sm" w="sm" type="none"/>
            <a:tailEnd len="sm" w="sm" type="none"/>
          </a:ln>
        </p:spPr>
      </p:cxnSp>
      <p:sp>
        <p:nvSpPr>
          <p:cNvPr id="22" name="Google Shape;22;p75"/>
          <p:cNvSpPr txBox="1"/>
          <p:nvPr>
            <p:ph idx="2" type="subTitle"/>
          </p:nvPr>
        </p:nvSpPr>
        <p:spPr>
          <a:xfrm>
            <a:off x="609600" y="3810000"/>
            <a:ext cx="8382000" cy="2895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00"/>
              </a:spcBef>
              <a:spcAft>
                <a:spcPts val="0"/>
              </a:spcAft>
              <a:buClr>
                <a:srgbClr val="D74B13"/>
              </a:buClr>
              <a:buSzPts val="7200"/>
              <a:buNone/>
              <a:defRPr sz="7200">
                <a:solidFill>
                  <a:srgbClr val="D74B13"/>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Level5">
  <p:cSld name="Topic Level5">
    <p:spTree>
      <p:nvGrpSpPr>
        <p:cNvPr id="91" name="Shape 91"/>
        <p:cNvGrpSpPr/>
        <p:nvPr/>
      </p:nvGrpSpPr>
      <p:grpSpPr>
        <a:xfrm>
          <a:off x="0" y="0"/>
          <a:ext cx="0" cy="0"/>
          <a:chOff x="0" y="0"/>
          <a:chExt cx="0" cy="0"/>
        </a:xfrm>
      </p:grpSpPr>
      <p:sp>
        <p:nvSpPr>
          <p:cNvPr id="92" name="Google Shape;92;p84"/>
          <p:cNvSpPr/>
          <p:nvPr/>
        </p:nvSpPr>
        <p:spPr>
          <a:xfrm>
            <a:off x="0" y="1905000"/>
            <a:ext cx="9144000" cy="4419600"/>
          </a:xfrm>
          <a:prstGeom prst="rect">
            <a:avLst/>
          </a:prstGeom>
          <a:solidFill>
            <a:srgbClr val="FFFFCC">
              <a:alpha val="3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93" name="Google Shape;93;p84"/>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94" name="Google Shape;94;p84"/>
          <p:cNvSpPr/>
          <p:nvPr/>
        </p:nvSpPr>
        <p:spPr>
          <a:xfrm>
            <a:off x="6781800" y="6362700"/>
            <a:ext cx="2362200" cy="342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95" name="Google Shape;95;p84"/>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600"/>
              </a:spcBef>
              <a:spcAft>
                <a:spcPts val="0"/>
              </a:spcAft>
              <a:buClr>
                <a:schemeClr val="dk1"/>
              </a:buClr>
              <a:buSzPts val="4400"/>
              <a:buNone/>
              <a:defRPr sz="4400">
                <a:solidFill>
                  <a:schemeClr val="dk1"/>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96" name="Google Shape;96;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84"/>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rgbClr val="595959"/>
              </a:buClr>
              <a:buSzPts val="3200"/>
              <a:buChar char="•"/>
              <a:defRPr>
                <a:solidFill>
                  <a:srgbClr val="595959"/>
                </a:solidFill>
                <a:latin typeface="Verdana"/>
                <a:ea typeface="Verdana"/>
                <a:cs typeface="Verdana"/>
                <a:sym typeface="Verdana"/>
              </a:defRPr>
            </a:lvl1pPr>
            <a:lvl2pPr indent="-406400" lvl="1" marL="914400" algn="l">
              <a:lnSpc>
                <a:spcPct val="100000"/>
              </a:lnSpc>
              <a:spcBef>
                <a:spcPts val="560"/>
              </a:spcBef>
              <a:spcAft>
                <a:spcPts val="0"/>
              </a:spcAft>
              <a:buClr>
                <a:srgbClr val="595959"/>
              </a:buClr>
              <a:buSzPts val="2800"/>
              <a:buChar char="–"/>
              <a:defRPr>
                <a:solidFill>
                  <a:srgbClr val="595959"/>
                </a:solidFill>
                <a:latin typeface="Verdana"/>
                <a:ea typeface="Verdana"/>
                <a:cs typeface="Verdana"/>
                <a:sym typeface="Verdana"/>
              </a:defRPr>
            </a:lvl2pPr>
            <a:lvl3pPr indent="-381000" lvl="2" marL="1371600" algn="l">
              <a:lnSpc>
                <a:spcPct val="100000"/>
              </a:lnSpc>
              <a:spcBef>
                <a:spcPts val="480"/>
              </a:spcBef>
              <a:spcAft>
                <a:spcPts val="0"/>
              </a:spcAft>
              <a:buClr>
                <a:srgbClr val="595959"/>
              </a:buClr>
              <a:buSzPts val="2400"/>
              <a:buChar char="•"/>
              <a:defRPr>
                <a:solidFill>
                  <a:srgbClr val="595959"/>
                </a:solidFill>
                <a:latin typeface="Verdana"/>
                <a:ea typeface="Verdana"/>
                <a:cs typeface="Verdana"/>
                <a:sym typeface="Verdana"/>
              </a:defRPr>
            </a:lvl3pPr>
            <a:lvl4pPr indent="-355600" lvl="3" marL="1828800" algn="l">
              <a:lnSpc>
                <a:spcPct val="100000"/>
              </a:lnSpc>
              <a:spcBef>
                <a:spcPts val="400"/>
              </a:spcBef>
              <a:spcAft>
                <a:spcPts val="0"/>
              </a:spcAft>
              <a:buClr>
                <a:srgbClr val="595959"/>
              </a:buClr>
              <a:buSzPts val="2000"/>
              <a:buChar char="–"/>
              <a:defRPr>
                <a:solidFill>
                  <a:srgbClr val="595959"/>
                </a:solidFill>
                <a:latin typeface="Verdana"/>
                <a:ea typeface="Verdana"/>
                <a:cs typeface="Verdana"/>
                <a:sym typeface="Verdana"/>
              </a:defRPr>
            </a:lvl4pPr>
            <a:lvl5pPr indent="-355600" lvl="4" marL="2286000" algn="l">
              <a:lnSpc>
                <a:spcPct val="100000"/>
              </a:lnSpc>
              <a:spcBef>
                <a:spcPts val="400"/>
              </a:spcBef>
              <a:spcAft>
                <a:spcPts val="0"/>
              </a:spcAft>
              <a:buClr>
                <a:srgbClr val="595959"/>
              </a:buClr>
              <a:buSzPts val="2000"/>
              <a:buChar char="»"/>
              <a:defRPr>
                <a:solidFill>
                  <a:srgbClr val="595959"/>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98" name="Google Shape;98;p84"/>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lide_Level3">
  <p:cSld name="ImageSlide_Level3">
    <p:spTree>
      <p:nvGrpSpPr>
        <p:cNvPr id="99" name="Shape 99"/>
        <p:cNvGrpSpPr/>
        <p:nvPr/>
      </p:nvGrpSpPr>
      <p:grpSpPr>
        <a:xfrm>
          <a:off x="0" y="0"/>
          <a:ext cx="0" cy="0"/>
          <a:chOff x="0" y="0"/>
          <a:chExt cx="0" cy="0"/>
        </a:xfrm>
      </p:grpSpPr>
      <p:sp>
        <p:nvSpPr>
          <p:cNvPr id="100" name="Google Shape;100;p85"/>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600"/>
              </a:spcBef>
              <a:spcAft>
                <a:spcPts val="0"/>
              </a:spcAft>
              <a:buClr>
                <a:srgbClr val="6600CC"/>
              </a:buClr>
              <a:buSzPts val="4400"/>
              <a:buNone/>
              <a:defRPr sz="4400">
                <a:solidFill>
                  <a:srgbClr val="6600CC"/>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01" name="Google Shape;101;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85"/>
          <p:cNvSpPr txBox="1"/>
          <p:nvPr>
            <p:ph idx="2" type="body"/>
          </p:nvPr>
        </p:nvSpPr>
        <p:spPr>
          <a:xfrm>
            <a:off x="457200" y="1828800"/>
            <a:ext cx="8153400" cy="48006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a:solidFill>
                  <a:schemeClr val="dk1"/>
                </a:solidFill>
                <a:latin typeface="Verdana"/>
                <a:ea typeface="Verdana"/>
                <a:cs typeface="Verdana"/>
                <a:sym typeface="Verdana"/>
              </a:defRPr>
            </a:lvl1pPr>
            <a:lvl2pPr indent="-406400" lvl="1" marL="914400" algn="l">
              <a:lnSpc>
                <a:spcPct val="100000"/>
              </a:lnSpc>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lnSpc>
                <a:spcPct val="100000"/>
              </a:lnSpc>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03" name="Google Shape;103;p85"/>
          <p:cNvCxnSpPr/>
          <p:nvPr/>
        </p:nvCxnSpPr>
        <p:spPr>
          <a:xfrm>
            <a:off x="0" y="16764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lug It In Title">
  <p:cSld name="1_Plug It In Title">
    <p:spTree>
      <p:nvGrpSpPr>
        <p:cNvPr id="104" name="Shape 104"/>
        <p:cNvGrpSpPr/>
        <p:nvPr/>
      </p:nvGrpSpPr>
      <p:grpSpPr>
        <a:xfrm>
          <a:off x="0" y="0"/>
          <a:ext cx="0" cy="0"/>
          <a:chOff x="0" y="0"/>
          <a:chExt cx="0" cy="0"/>
        </a:xfrm>
      </p:grpSpPr>
      <p:pic>
        <p:nvPicPr>
          <p:cNvPr id="105" name="Google Shape;105;p86"/>
          <p:cNvPicPr preferRelativeResize="0"/>
          <p:nvPr/>
        </p:nvPicPr>
        <p:blipFill rotWithShape="1">
          <a:blip r:embed="rId2">
            <a:alphaModFix/>
          </a:blip>
          <a:srcRect b="0" l="813" r="1785" t="1641"/>
          <a:stretch/>
        </p:blipFill>
        <p:spPr>
          <a:xfrm>
            <a:off x="-1" y="0"/>
            <a:ext cx="9144001" cy="4571999"/>
          </a:xfrm>
          <a:prstGeom prst="rect">
            <a:avLst/>
          </a:prstGeom>
          <a:noFill/>
          <a:ln>
            <a:noFill/>
          </a:ln>
        </p:spPr>
      </p:pic>
      <p:sp>
        <p:nvSpPr>
          <p:cNvPr id="106" name="Google Shape;106;p86"/>
          <p:cNvSpPr/>
          <p:nvPr/>
        </p:nvSpPr>
        <p:spPr>
          <a:xfrm>
            <a:off x="-4762" y="1478378"/>
            <a:ext cx="9154254" cy="5387145"/>
          </a:xfrm>
          <a:custGeom>
            <a:rect b="b" l="l" r="r" t="t"/>
            <a:pathLst>
              <a:path extrusionOk="0" h="5406780" w="9229895">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a:gsLst>
              <a:gs pos="0">
                <a:srgbClr val="D8D8D8"/>
              </a:gs>
              <a:gs pos="29000">
                <a:srgbClr val="F3F3F3"/>
              </a:gs>
              <a:gs pos="82000">
                <a:schemeClr val="lt1"/>
              </a:gs>
              <a:gs pos="100000">
                <a:schemeClr val="lt1"/>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07" name="Google Shape;107;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86"/>
          <p:cNvSpPr txBox="1"/>
          <p:nvPr>
            <p:ph idx="1" type="body"/>
          </p:nvPr>
        </p:nvSpPr>
        <p:spPr>
          <a:xfrm>
            <a:off x="2743199" y="1828800"/>
            <a:ext cx="2057401" cy="175260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2300"/>
              </a:spcBef>
              <a:spcAft>
                <a:spcPts val="0"/>
              </a:spcAft>
              <a:buClr>
                <a:srgbClr val="A0B94F"/>
              </a:buClr>
              <a:buSzPts val="11500"/>
              <a:buFont typeface="Arial"/>
              <a:buNone/>
              <a:defRPr b="0" i="0" sz="11500">
                <a:solidFill>
                  <a:srgbClr val="A0B94F"/>
                </a:solidFill>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9" name="Google Shape;109;p86"/>
          <p:cNvSpPr txBox="1"/>
          <p:nvPr/>
        </p:nvSpPr>
        <p:spPr>
          <a:xfrm>
            <a:off x="457200" y="2209800"/>
            <a:ext cx="2971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88888"/>
              </a:lnSpc>
              <a:spcBef>
                <a:spcPts val="0"/>
              </a:spcBef>
              <a:spcAft>
                <a:spcPts val="0"/>
              </a:spcAft>
              <a:buClr>
                <a:srgbClr val="7F7F7F"/>
              </a:buClr>
              <a:buSzPts val="3600"/>
              <a:buFont typeface="Arial"/>
              <a:buNone/>
            </a:pPr>
            <a:r>
              <a:rPr b="0" i="0" lang="en-US" sz="3600" u="none" cap="none" strike="noStrike">
                <a:solidFill>
                  <a:srgbClr val="7F7F7F"/>
                </a:solidFill>
                <a:latin typeface="Verdana"/>
                <a:ea typeface="Verdana"/>
                <a:cs typeface="Verdana"/>
                <a:sym typeface="Verdana"/>
              </a:rPr>
              <a:t>PLUG IT IN</a:t>
            </a:r>
            <a:endParaRPr b="0" i="0" sz="3600" u="none" cap="none" strike="noStrike">
              <a:solidFill>
                <a:srgbClr val="7F7F7F"/>
              </a:solidFill>
              <a:latin typeface="Verdana"/>
              <a:ea typeface="Verdana"/>
              <a:cs typeface="Verdana"/>
              <a:sym typeface="Verdana"/>
            </a:endParaRPr>
          </a:p>
        </p:txBody>
      </p:sp>
      <p:cxnSp>
        <p:nvCxnSpPr>
          <p:cNvPr id="110" name="Google Shape;110;p86"/>
          <p:cNvCxnSpPr/>
          <p:nvPr/>
        </p:nvCxnSpPr>
        <p:spPr>
          <a:xfrm rot="10800000">
            <a:off x="3200400" y="3429000"/>
            <a:ext cx="1143000" cy="0"/>
          </a:xfrm>
          <a:prstGeom prst="straightConnector1">
            <a:avLst/>
          </a:prstGeom>
          <a:noFill/>
          <a:ln cap="flat" cmpd="sng" w="38100">
            <a:solidFill>
              <a:srgbClr val="BFBFBF"/>
            </a:solidFill>
            <a:prstDash val="solid"/>
            <a:round/>
            <a:headEnd len="sm" w="sm" type="none"/>
            <a:tailEnd len="sm" w="sm" type="none"/>
          </a:ln>
        </p:spPr>
      </p:cxnSp>
      <p:sp>
        <p:nvSpPr>
          <p:cNvPr id="111" name="Google Shape;111;p86"/>
          <p:cNvSpPr txBox="1"/>
          <p:nvPr>
            <p:ph idx="2" type="subTitle"/>
          </p:nvPr>
        </p:nvSpPr>
        <p:spPr>
          <a:xfrm>
            <a:off x="609600" y="3886200"/>
            <a:ext cx="8382000" cy="2819400"/>
          </a:xfrm>
          <a:prstGeom prst="rect">
            <a:avLst/>
          </a:prstGeom>
          <a:noFill/>
          <a:ln>
            <a:noFill/>
          </a:ln>
        </p:spPr>
        <p:txBody>
          <a:bodyPr anchorCtr="0" anchor="t" bIns="45700" lIns="91425" spcFirstLastPara="1" rIns="91425" wrap="square" tIns="45700">
            <a:normAutofit/>
          </a:bodyPr>
          <a:lstStyle>
            <a:lvl1pPr lvl="0" algn="l">
              <a:lnSpc>
                <a:spcPct val="83333"/>
              </a:lnSpc>
              <a:spcBef>
                <a:spcPts val="600"/>
              </a:spcBef>
              <a:spcAft>
                <a:spcPts val="0"/>
              </a:spcAft>
              <a:buClr>
                <a:srgbClr val="D74B13"/>
              </a:buClr>
              <a:buSzPts val="7200"/>
              <a:buNone/>
              <a:defRPr sz="7200">
                <a:solidFill>
                  <a:srgbClr val="D74B13"/>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_Topic Level2">
  <p:cSld name="PI_Topic Level2">
    <p:spTree>
      <p:nvGrpSpPr>
        <p:cNvPr id="112" name="Shape 112"/>
        <p:cNvGrpSpPr/>
        <p:nvPr/>
      </p:nvGrpSpPr>
      <p:grpSpPr>
        <a:xfrm>
          <a:off x="0" y="0"/>
          <a:ext cx="0" cy="0"/>
          <a:chOff x="0" y="0"/>
          <a:chExt cx="0" cy="0"/>
        </a:xfrm>
      </p:grpSpPr>
      <p:sp>
        <p:nvSpPr>
          <p:cNvPr id="113" name="Google Shape;113;p87"/>
          <p:cNvSpPr/>
          <p:nvPr/>
        </p:nvSpPr>
        <p:spPr>
          <a:xfrm>
            <a:off x="0" y="1905000"/>
            <a:ext cx="9144000" cy="4419600"/>
          </a:xfrm>
          <a:prstGeom prst="rect">
            <a:avLst/>
          </a:prstGeom>
          <a:solidFill>
            <a:srgbClr val="FFFFCC">
              <a:alpha val="3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114" name="Google Shape;114;p87"/>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115" name="Google Shape;115;p87"/>
          <p:cNvSpPr/>
          <p:nvPr/>
        </p:nvSpPr>
        <p:spPr>
          <a:xfrm>
            <a:off x="6781800" y="6362700"/>
            <a:ext cx="2362200" cy="3429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16" name="Google Shape;116;p87"/>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00"/>
              </a:spcBef>
              <a:spcAft>
                <a:spcPts val="0"/>
              </a:spcAft>
              <a:buClr>
                <a:srgbClr val="FF9900"/>
              </a:buClr>
              <a:buSzPts val="4400"/>
              <a:buNone/>
              <a:defRPr sz="4400">
                <a:solidFill>
                  <a:srgbClr val="FF9900"/>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17" name="Google Shape;117;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87"/>
          <p:cNvSpPr txBox="1"/>
          <p:nvPr>
            <p:ph idx="2" type="body"/>
          </p:nvPr>
        </p:nvSpPr>
        <p:spPr>
          <a:xfrm>
            <a:off x="76200" y="152400"/>
            <a:ext cx="1981200" cy="15240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200"/>
              </a:spcBef>
              <a:spcAft>
                <a:spcPts val="0"/>
              </a:spcAft>
              <a:buClr>
                <a:srgbClr val="7F7F7F"/>
              </a:buClr>
              <a:buSzPts val="6000"/>
              <a:buNone/>
              <a:defRPr sz="6000">
                <a:solidFill>
                  <a:srgbClr val="7F7F7F"/>
                </a:solidFill>
                <a:latin typeface="Century Gothic"/>
                <a:ea typeface="Century Gothic"/>
                <a:cs typeface="Century Gothic"/>
                <a:sym typeface="Century Gothic"/>
              </a:defRPr>
            </a:lvl1pPr>
            <a:lvl2pPr indent="-228600" lvl="1" marL="914400" algn="l">
              <a:lnSpc>
                <a:spcPct val="100000"/>
              </a:lnSpc>
              <a:spcBef>
                <a:spcPts val="1440"/>
              </a:spcBef>
              <a:spcAft>
                <a:spcPts val="0"/>
              </a:spcAft>
              <a:buClr>
                <a:schemeClr val="dk1"/>
              </a:buClr>
              <a:buSzPts val="7200"/>
              <a:buNone/>
              <a:defRPr sz="7200">
                <a:latin typeface="Century Gothic"/>
                <a:ea typeface="Century Gothic"/>
                <a:cs typeface="Century Gothic"/>
                <a:sym typeface="Century Gothic"/>
              </a:defRPr>
            </a:lvl2pPr>
            <a:lvl3pPr indent="-228600" lvl="2" marL="1371600" algn="l">
              <a:lnSpc>
                <a:spcPct val="100000"/>
              </a:lnSpc>
              <a:spcBef>
                <a:spcPts val="1440"/>
              </a:spcBef>
              <a:spcAft>
                <a:spcPts val="0"/>
              </a:spcAft>
              <a:buClr>
                <a:schemeClr val="dk1"/>
              </a:buClr>
              <a:buSzPts val="7200"/>
              <a:buNone/>
              <a:defRPr sz="7200">
                <a:latin typeface="Century Gothic"/>
                <a:ea typeface="Century Gothic"/>
                <a:cs typeface="Century Gothic"/>
                <a:sym typeface="Century Gothic"/>
              </a:defRPr>
            </a:lvl3pPr>
            <a:lvl4pPr indent="-228600" lvl="3" marL="1828800" algn="l">
              <a:lnSpc>
                <a:spcPct val="100000"/>
              </a:lnSpc>
              <a:spcBef>
                <a:spcPts val="1440"/>
              </a:spcBef>
              <a:spcAft>
                <a:spcPts val="0"/>
              </a:spcAft>
              <a:buClr>
                <a:schemeClr val="dk1"/>
              </a:buClr>
              <a:buSzPts val="7200"/>
              <a:buNone/>
              <a:defRPr sz="7200">
                <a:latin typeface="Century Gothic"/>
                <a:ea typeface="Century Gothic"/>
                <a:cs typeface="Century Gothic"/>
                <a:sym typeface="Century Gothic"/>
              </a:defRPr>
            </a:lvl4pPr>
            <a:lvl5pPr indent="-228600" lvl="4" marL="2286000" algn="l">
              <a:lnSpc>
                <a:spcPct val="100000"/>
              </a:lnSpc>
              <a:spcBef>
                <a:spcPts val="1440"/>
              </a:spcBef>
              <a:spcAft>
                <a:spcPts val="0"/>
              </a:spcAft>
              <a:buClr>
                <a:schemeClr val="dk1"/>
              </a:buClr>
              <a:buSzPts val="7200"/>
              <a:buNone/>
              <a:defRPr sz="7200">
                <a:latin typeface="Century Gothic"/>
                <a:ea typeface="Century Gothic"/>
                <a:cs typeface="Century Gothic"/>
                <a:sym typeface="Century Gothic"/>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9" name="Google Shape;119;p87"/>
          <p:cNvSpPr txBox="1"/>
          <p:nvPr>
            <p:ph idx="3" type="body"/>
          </p:nvPr>
        </p:nvSpPr>
        <p:spPr>
          <a:xfrm>
            <a:off x="609600" y="2133600"/>
            <a:ext cx="8001000" cy="41148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rgbClr val="6600CC"/>
              </a:buClr>
              <a:buSzPts val="3200"/>
              <a:buChar char="•"/>
              <a:defRPr>
                <a:solidFill>
                  <a:srgbClr val="6600CC"/>
                </a:solidFill>
                <a:latin typeface="Verdana"/>
                <a:ea typeface="Verdana"/>
                <a:cs typeface="Verdana"/>
                <a:sym typeface="Verdana"/>
              </a:defRPr>
            </a:lvl1pPr>
            <a:lvl2pPr indent="-406400" lvl="1" marL="914400" algn="l">
              <a:lnSpc>
                <a:spcPct val="100000"/>
              </a:lnSpc>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lnSpc>
                <a:spcPct val="100000"/>
              </a:lnSpc>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20" name="Google Shape;120;p87"/>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 Example / Opening Case">
  <p:cSld name="PI Example / Opening Case">
    <p:spTree>
      <p:nvGrpSpPr>
        <p:cNvPr id="121" name="Shape 121"/>
        <p:cNvGrpSpPr/>
        <p:nvPr/>
      </p:nvGrpSpPr>
      <p:grpSpPr>
        <a:xfrm>
          <a:off x="0" y="0"/>
          <a:ext cx="0" cy="0"/>
          <a:chOff x="0" y="0"/>
          <a:chExt cx="0" cy="0"/>
        </a:xfrm>
      </p:grpSpPr>
      <p:cxnSp>
        <p:nvCxnSpPr>
          <p:cNvPr id="122" name="Google Shape;122;p88"/>
          <p:cNvCxnSpPr/>
          <p:nvPr/>
        </p:nvCxnSpPr>
        <p:spPr>
          <a:xfrm>
            <a:off x="0" y="6477000"/>
            <a:ext cx="8686800" cy="0"/>
          </a:xfrm>
          <a:prstGeom prst="straightConnector1">
            <a:avLst/>
          </a:prstGeom>
          <a:noFill/>
          <a:ln cap="flat" cmpd="sng" w="25400">
            <a:solidFill>
              <a:srgbClr val="A5A5A5"/>
            </a:solidFill>
            <a:prstDash val="solid"/>
            <a:round/>
            <a:headEnd len="sm" w="sm" type="none"/>
            <a:tailEnd len="sm" w="sm" type="none"/>
          </a:ln>
        </p:spPr>
      </p:cxnSp>
      <p:sp>
        <p:nvSpPr>
          <p:cNvPr id="123" name="Google Shape;123;p88"/>
          <p:cNvSpPr/>
          <p:nvPr/>
        </p:nvSpPr>
        <p:spPr>
          <a:xfrm>
            <a:off x="8382000" y="5715000"/>
            <a:ext cx="304800" cy="7620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124" name="Google Shape;124;p88"/>
          <p:cNvCxnSpPr/>
          <p:nvPr/>
        </p:nvCxnSpPr>
        <p:spPr>
          <a:xfrm>
            <a:off x="609600" y="1219200"/>
            <a:ext cx="8534400" cy="0"/>
          </a:xfrm>
          <a:prstGeom prst="straightConnector1">
            <a:avLst/>
          </a:prstGeom>
          <a:noFill/>
          <a:ln cap="flat" cmpd="sng" w="25400">
            <a:solidFill>
              <a:srgbClr val="A5A5A5"/>
            </a:solidFill>
            <a:prstDash val="solid"/>
            <a:round/>
            <a:headEnd len="sm" w="sm" type="none"/>
            <a:tailEnd len="sm" w="sm" type="none"/>
          </a:ln>
        </p:spPr>
      </p:cxnSp>
      <p:sp>
        <p:nvSpPr>
          <p:cNvPr id="125" name="Google Shape;125;p88"/>
          <p:cNvSpPr txBox="1"/>
          <p:nvPr>
            <p:ph idx="12" type="sldNum"/>
          </p:nvPr>
        </p:nvSpPr>
        <p:spPr>
          <a:xfrm>
            <a:off x="6553200" y="61198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88"/>
          <p:cNvSpPr txBox="1"/>
          <p:nvPr>
            <p:ph idx="1" type="body"/>
          </p:nvPr>
        </p:nvSpPr>
        <p:spPr>
          <a:xfrm>
            <a:off x="457200" y="1371600"/>
            <a:ext cx="8229600" cy="4876800"/>
          </a:xfrm>
          <a:prstGeom prst="rect">
            <a:avLst/>
          </a:prstGeom>
          <a:noFill/>
          <a:ln>
            <a:noFill/>
          </a:ln>
        </p:spPr>
        <p:txBody>
          <a:bodyPr anchorCtr="0" anchor="t" bIns="45700" lIns="91425" spcFirstLastPara="1" rIns="91425" wrap="square" tIns="45700">
            <a:normAutofit/>
          </a:bodyPr>
          <a:lstStyle>
            <a:lvl1pPr indent="-457200" lvl="0" marL="457200" algn="l">
              <a:lnSpc>
                <a:spcPct val="100000"/>
              </a:lnSpc>
              <a:spcBef>
                <a:spcPts val="720"/>
              </a:spcBef>
              <a:spcAft>
                <a:spcPts val="0"/>
              </a:spcAft>
              <a:buClr>
                <a:srgbClr val="9900FF"/>
              </a:buClr>
              <a:buSzPts val="3600"/>
              <a:buChar char="•"/>
              <a:defRPr b="0" sz="3600">
                <a:solidFill>
                  <a:srgbClr val="9900FF"/>
                </a:solidFill>
                <a:latin typeface="Verdana"/>
                <a:ea typeface="Verdana"/>
                <a:cs typeface="Verdana"/>
                <a:sym typeface="Verdana"/>
              </a:defRPr>
            </a:lvl1pPr>
            <a:lvl2pPr indent="-431800" lvl="1" marL="914400" algn="l">
              <a:lnSpc>
                <a:spcPct val="100000"/>
              </a:lnSpc>
              <a:spcBef>
                <a:spcPts val="640"/>
              </a:spcBef>
              <a:spcAft>
                <a:spcPts val="0"/>
              </a:spcAft>
              <a:buClr>
                <a:srgbClr val="FF9900"/>
              </a:buClr>
              <a:buSzPts val="3200"/>
              <a:buFont typeface="Georgia"/>
              <a:buAutoNum type="arabicPeriod"/>
              <a:defRPr sz="3200">
                <a:solidFill>
                  <a:schemeClr val="dk1"/>
                </a:solidFill>
                <a:latin typeface="Verdana"/>
                <a:ea typeface="Verdana"/>
                <a:cs typeface="Verdana"/>
                <a:sym typeface="Verdana"/>
              </a:defRPr>
            </a:lvl2pPr>
            <a:lvl3pPr indent="-406400" lvl="2" marL="1371600" algn="l">
              <a:lnSpc>
                <a:spcPct val="100000"/>
              </a:lnSpc>
              <a:spcBef>
                <a:spcPts val="560"/>
              </a:spcBef>
              <a:spcAft>
                <a:spcPts val="0"/>
              </a:spcAft>
              <a:buClr>
                <a:schemeClr val="dk1"/>
              </a:buClr>
              <a:buSzPts val="2800"/>
              <a:buChar char="•"/>
              <a:defRPr sz="2800">
                <a:solidFill>
                  <a:schemeClr val="dk1"/>
                </a:solidFill>
                <a:latin typeface="Verdana"/>
                <a:ea typeface="Verdana"/>
                <a:cs typeface="Verdana"/>
                <a:sym typeface="Verdana"/>
              </a:defRPr>
            </a:lvl3pPr>
            <a:lvl4pPr indent="-381000" lvl="3" marL="1828800" algn="l">
              <a:lnSpc>
                <a:spcPct val="100000"/>
              </a:lnSpc>
              <a:spcBef>
                <a:spcPts val="480"/>
              </a:spcBef>
              <a:spcAft>
                <a:spcPts val="0"/>
              </a:spcAft>
              <a:buClr>
                <a:schemeClr val="dk1"/>
              </a:buClr>
              <a:buSzPts val="2400"/>
              <a:buChar char="–"/>
              <a:defRPr sz="2400">
                <a:solidFill>
                  <a:schemeClr val="dk1"/>
                </a:solidFill>
                <a:latin typeface="Verdana"/>
                <a:ea typeface="Verdana"/>
                <a:cs typeface="Verdana"/>
                <a:sym typeface="Verdana"/>
              </a:defRPr>
            </a:lvl4pPr>
            <a:lvl5pPr indent="-381000" lvl="4" marL="2286000" algn="l">
              <a:lnSpc>
                <a:spcPct val="100000"/>
              </a:lnSpc>
              <a:spcBef>
                <a:spcPts val="480"/>
              </a:spcBef>
              <a:spcAft>
                <a:spcPts val="0"/>
              </a:spcAft>
              <a:buClr>
                <a:schemeClr val="dk1"/>
              </a:buClr>
              <a:buSzPts val="2400"/>
              <a:buChar char="»"/>
              <a:defRPr sz="2400">
                <a:solidFill>
                  <a:schemeClr val="dk1"/>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7" name="Google Shape;127;p88"/>
          <p:cNvSpPr txBox="1"/>
          <p:nvPr>
            <p:ph type="title"/>
          </p:nvPr>
        </p:nvSpPr>
        <p:spPr>
          <a:xfrm>
            <a:off x="457200" y="228600"/>
            <a:ext cx="50292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9900"/>
              </a:buClr>
              <a:buSzPts val="4400"/>
              <a:buFont typeface="Verdana"/>
              <a:buNone/>
              <a:defRPr b="1" sz="4400">
                <a:solidFill>
                  <a:srgbClr val="FF9900"/>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_IT's_Personal">
  <p:cSld name="PI_IT's_Personal">
    <p:spTree>
      <p:nvGrpSpPr>
        <p:cNvPr id="128" name="Shape 128"/>
        <p:cNvGrpSpPr/>
        <p:nvPr/>
      </p:nvGrpSpPr>
      <p:grpSpPr>
        <a:xfrm>
          <a:off x="0" y="0"/>
          <a:ext cx="0" cy="0"/>
          <a:chOff x="0" y="0"/>
          <a:chExt cx="0" cy="0"/>
        </a:xfrm>
      </p:grpSpPr>
      <p:sp>
        <p:nvSpPr>
          <p:cNvPr id="129" name="Google Shape;129;p89"/>
          <p:cNvSpPr/>
          <p:nvPr/>
        </p:nvSpPr>
        <p:spPr>
          <a:xfrm>
            <a:off x="0" y="2057400"/>
            <a:ext cx="9144000" cy="4267200"/>
          </a:xfrm>
          <a:prstGeom prst="rect">
            <a:avLst/>
          </a:prstGeom>
          <a:solidFill>
            <a:srgbClr val="FFFFCC">
              <a:alpha val="3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130" name="Google Shape;130;p89"/>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131" name="Google Shape;131;p89"/>
          <p:cNvSpPr/>
          <p:nvPr/>
        </p:nvSpPr>
        <p:spPr>
          <a:xfrm>
            <a:off x="6781800" y="6362700"/>
            <a:ext cx="2362200" cy="3429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32" name="Google Shape;132;p89"/>
          <p:cNvSpPr txBox="1"/>
          <p:nvPr>
            <p:ph idx="1" type="subTitle"/>
          </p:nvPr>
        </p:nvSpPr>
        <p:spPr>
          <a:xfrm>
            <a:off x="457200" y="3200400"/>
            <a:ext cx="7772400" cy="27432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00"/>
              </a:spcBef>
              <a:spcAft>
                <a:spcPts val="0"/>
              </a:spcAft>
              <a:buClr>
                <a:srgbClr val="6600CC"/>
              </a:buClr>
              <a:buSzPts val="5400"/>
              <a:buNone/>
              <a:defRPr sz="5400">
                <a:solidFill>
                  <a:srgbClr val="6600CC"/>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33" name="Google Shape;133;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89"/>
          <p:cNvSpPr txBox="1"/>
          <p:nvPr>
            <p:ph idx="2" type="body"/>
          </p:nvPr>
        </p:nvSpPr>
        <p:spPr>
          <a:xfrm>
            <a:off x="1295400" y="1219200"/>
            <a:ext cx="7391400" cy="990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80"/>
              </a:spcBef>
              <a:spcAft>
                <a:spcPts val="0"/>
              </a:spcAft>
              <a:buClr>
                <a:srgbClr val="6600CC"/>
              </a:buClr>
              <a:buSzPts val="5400"/>
              <a:buNone/>
              <a:defRPr b="0" i="0" sz="5400">
                <a:solidFill>
                  <a:srgbClr val="6600CC"/>
                </a:solidFill>
                <a:latin typeface="Verdana"/>
                <a:ea typeface="Verdana"/>
                <a:cs typeface="Verdana"/>
                <a:sym typeface="Verdana"/>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35" name="Google Shape;135;p89"/>
          <p:cNvCxnSpPr/>
          <p:nvPr/>
        </p:nvCxnSpPr>
        <p:spPr>
          <a:xfrm>
            <a:off x="0" y="2057400"/>
            <a:ext cx="8534400" cy="0"/>
          </a:xfrm>
          <a:prstGeom prst="straightConnector1">
            <a:avLst/>
          </a:prstGeom>
          <a:noFill/>
          <a:ln cap="flat" cmpd="sng" w="25400">
            <a:solidFill>
              <a:srgbClr val="A5A5A5"/>
            </a:solidFill>
            <a:prstDash val="solid"/>
            <a:round/>
            <a:headEnd len="sm" w="sm" type="none"/>
            <a:tailEnd len="sm" w="sm" type="none"/>
          </a:ln>
        </p:spPr>
      </p:cxnSp>
      <p:grpSp>
        <p:nvGrpSpPr>
          <p:cNvPr id="136" name="Google Shape;136;p89"/>
          <p:cNvGrpSpPr/>
          <p:nvPr/>
        </p:nvGrpSpPr>
        <p:grpSpPr>
          <a:xfrm>
            <a:off x="609600" y="888704"/>
            <a:ext cx="923260" cy="1473496"/>
            <a:chOff x="495300" y="888704"/>
            <a:chExt cx="923260" cy="1473496"/>
          </a:xfrm>
        </p:grpSpPr>
        <p:sp>
          <p:nvSpPr>
            <p:cNvPr id="137" name="Google Shape;137;p89"/>
            <p:cNvSpPr/>
            <p:nvPr/>
          </p:nvSpPr>
          <p:spPr>
            <a:xfrm>
              <a:off x="838200" y="1008888"/>
              <a:ext cx="246888" cy="1353312"/>
            </a:xfrm>
            <a:prstGeom prst="rect">
              <a:avLst/>
            </a:prstGeom>
            <a:solidFill>
              <a:srgbClr val="000099"/>
            </a:solidFill>
            <a:ln>
              <a:noFill/>
            </a:ln>
            <a:effectLst>
              <a:outerShdw blurRad="76200" sx="109000" rotWithShape="0" algn="ctr" dir="4620000" dist="88900" sy="109000">
                <a:srgbClr val="A5A5A5">
                  <a:alpha val="1843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38" name="Google Shape;138;p89"/>
            <p:cNvSpPr/>
            <p:nvPr/>
          </p:nvSpPr>
          <p:spPr>
            <a:xfrm>
              <a:off x="495300" y="1219200"/>
              <a:ext cx="246888" cy="1143000"/>
            </a:xfrm>
            <a:prstGeom prst="rect">
              <a:avLst/>
            </a:prstGeom>
            <a:solidFill>
              <a:srgbClr val="9900FF"/>
            </a:solidFill>
            <a:ln>
              <a:noFill/>
            </a:ln>
            <a:effectLst>
              <a:outerShdw blurRad="76200" sx="109000" rotWithShape="0" algn="ctr" dir="4620000" dist="88900" sy="109000">
                <a:srgbClr val="A5A5A5">
                  <a:alpha val="1843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39" name="Google Shape;139;p89"/>
            <p:cNvSpPr/>
            <p:nvPr/>
          </p:nvSpPr>
          <p:spPr>
            <a:xfrm rot="5400000">
              <a:off x="847060" y="545804"/>
              <a:ext cx="228600" cy="914400"/>
            </a:xfrm>
            <a:prstGeom prst="rect">
              <a:avLst/>
            </a:prstGeom>
            <a:solidFill>
              <a:srgbClr val="000099"/>
            </a:solidFill>
            <a:ln>
              <a:noFill/>
            </a:ln>
            <a:effectLst>
              <a:outerShdw blurRad="76200" sx="109000" rotWithShape="0" algn="ctr" dir="4620000" dist="88900" sy="109000">
                <a:srgbClr val="A5A5A5">
                  <a:alpha val="1843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_Outline" type="obj">
  <p:cSld name="OBJECT">
    <p:spTree>
      <p:nvGrpSpPr>
        <p:cNvPr id="23" name="Shape 23"/>
        <p:cNvGrpSpPr/>
        <p:nvPr/>
      </p:nvGrpSpPr>
      <p:grpSpPr>
        <a:xfrm>
          <a:off x="0" y="0"/>
          <a:ext cx="0" cy="0"/>
          <a:chOff x="0" y="0"/>
          <a:chExt cx="0" cy="0"/>
        </a:xfrm>
      </p:grpSpPr>
      <p:sp>
        <p:nvSpPr>
          <p:cNvPr id="24" name="Google Shape;24;p76"/>
          <p:cNvSpPr/>
          <p:nvPr/>
        </p:nvSpPr>
        <p:spPr>
          <a:xfrm>
            <a:off x="6781800" y="6362700"/>
            <a:ext cx="2362200" cy="342900"/>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5" name="Google Shape;25;p76"/>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00CCFF"/>
              </a:buClr>
              <a:buSzPts val="4400"/>
              <a:buFont typeface="Verdana"/>
              <a:buNone/>
              <a:defRPr b="0" sz="4400">
                <a:solidFill>
                  <a:srgbClr val="00CCFF"/>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6"/>
          <p:cNvSpPr txBox="1"/>
          <p:nvPr>
            <p:ph idx="1" type="body"/>
          </p:nvPr>
        </p:nvSpPr>
        <p:spPr>
          <a:xfrm>
            <a:off x="457200" y="1371600"/>
            <a:ext cx="8229600" cy="475456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rgbClr val="00B0F0"/>
              </a:buClr>
              <a:buSzPts val="3200"/>
              <a:buFont typeface="Georgia"/>
              <a:buAutoNum type="arabicPeriod"/>
              <a:defRPr>
                <a:latin typeface="Verdana"/>
                <a:ea typeface="Verdana"/>
                <a:cs typeface="Verdana"/>
                <a:sym typeface="Verdana"/>
              </a:defRPr>
            </a:lvl1pPr>
            <a:lvl2pPr indent="-406400" lvl="1" marL="914400" algn="l">
              <a:lnSpc>
                <a:spcPct val="100000"/>
              </a:lnSpc>
              <a:spcBef>
                <a:spcPts val="560"/>
              </a:spcBef>
              <a:spcAft>
                <a:spcPts val="0"/>
              </a:spcAft>
              <a:buClr>
                <a:schemeClr val="dk1"/>
              </a:buClr>
              <a:buSzPts val="2800"/>
              <a:buChar char="–"/>
              <a:defRPr>
                <a:latin typeface="Times New Roman"/>
                <a:ea typeface="Times New Roman"/>
                <a:cs typeface="Times New Roman"/>
                <a:sym typeface="Times New Roman"/>
              </a:defRPr>
            </a:lvl2pPr>
            <a:lvl3pPr indent="-381000" lvl="2" marL="1371600" algn="l">
              <a:lnSpc>
                <a:spcPct val="100000"/>
              </a:lnSpc>
              <a:spcBef>
                <a:spcPts val="480"/>
              </a:spcBef>
              <a:spcAft>
                <a:spcPts val="0"/>
              </a:spcAft>
              <a:buClr>
                <a:schemeClr val="dk1"/>
              </a:buClr>
              <a:buSzPts val="2400"/>
              <a:buChar char="•"/>
              <a:defRPr>
                <a:latin typeface="Times New Roman"/>
                <a:ea typeface="Times New Roman"/>
                <a:cs typeface="Times New Roman"/>
                <a:sym typeface="Times New Roman"/>
              </a:defRPr>
            </a:lvl3pPr>
            <a:lvl4pPr indent="-355600" lvl="3" marL="1828800" algn="l">
              <a:lnSpc>
                <a:spcPct val="100000"/>
              </a:lnSpc>
              <a:spcBef>
                <a:spcPts val="400"/>
              </a:spcBef>
              <a:spcAft>
                <a:spcPts val="0"/>
              </a:spcAft>
              <a:buClr>
                <a:schemeClr val="dk1"/>
              </a:buClr>
              <a:buSzPts val="2000"/>
              <a:buChar char="–"/>
              <a:defRPr>
                <a:latin typeface="Times New Roman"/>
                <a:ea typeface="Times New Roman"/>
                <a:cs typeface="Times New Roman"/>
                <a:sym typeface="Times New Roman"/>
              </a:defRPr>
            </a:lvl4pPr>
            <a:lvl5pPr indent="-355600" lvl="4" marL="2286000" algn="l">
              <a:lnSpc>
                <a:spcPct val="100000"/>
              </a:lnSpc>
              <a:spcBef>
                <a:spcPts val="400"/>
              </a:spcBef>
              <a:spcAft>
                <a:spcPts val="0"/>
              </a:spcAft>
              <a:buClr>
                <a:schemeClr val="dk1"/>
              </a:buClr>
              <a:buSzPts val="2000"/>
              <a:buChar char="»"/>
              <a:defRPr>
                <a:latin typeface="Times New Roman"/>
                <a:ea typeface="Times New Roman"/>
                <a:cs typeface="Times New Roman"/>
                <a:sym typeface="Times New Roman"/>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 name="Google Shape;27;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76"/>
          <p:cNvCxnSpPr/>
          <p:nvPr/>
        </p:nvCxnSpPr>
        <p:spPr>
          <a:xfrm>
            <a:off x="609600" y="6324600"/>
            <a:ext cx="8534400" cy="0"/>
          </a:xfrm>
          <a:prstGeom prst="straightConnector1">
            <a:avLst/>
          </a:prstGeom>
          <a:noFill/>
          <a:ln cap="flat" cmpd="sng" w="25400">
            <a:solidFill>
              <a:srgbClr val="C2D59B"/>
            </a:solidFill>
            <a:prstDash val="solid"/>
            <a:round/>
            <a:headEnd len="sm" w="sm" type="none"/>
            <a:tailEnd len="sm" w="sm" type="none"/>
          </a:ln>
        </p:spPr>
      </p:cxnSp>
      <p:cxnSp>
        <p:nvCxnSpPr>
          <p:cNvPr id="29" name="Google Shape;29;p76"/>
          <p:cNvCxnSpPr/>
          <p:nvPr/>
        </p:nvCxnSpPr>
        <p:spPr>
          <a:xfrm>
            <a:off x="0" y="304800"/>
            <a:ext cx="8534400" cy="0"/>
          </a:xfrm>
          <a:prstGeom prst="straightConnector1">
            <a:avLst/>
          </a:prstGeom>
          <a:noFill/>
          <a:ln cap="flat" cmpd="sng" w="25400">
            <a:solidFill>
              <a:srgbClr val="C2D59B"/>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Case">
  <p:cSld name="Opening Case">
    <p:spTree>
      <p:nvGrpSpPr>
        <p:cNvPr id="30" name="Shape 30"/>
        <p:cNvGrpSpPr/>
        <p:nvPr/>
      </p:nvGrpSpPr>
      <p:grpSpPr>
        <a:xfrm>
          <a:off x="0" y="0"/>
          <a:ext cx="0" cy="0"/>
          <a:chOff x="0" y="0"/>
          <a:chExt cx="0" cy="0"/>
        </a:xfrm>
      </p:grpSpPr>
      <p:cxnSp>
        <p:nvCxnSpPr>
          <p:cNvPr id="31" name="Google Shape;31;p77"/>
          <p:cNvCxnSpPr/>
          <p:nvPr/>
        </p:nvCxnSpPr>
        <p:spPr>
          <a:xfrm>
            <a:off x="0" y="6477000"/>
            <a:ext cx="8686800" cy="0"/>
          </a:xfrm>
          <a:prstGeom prst="straightConnector1">
            <a:avLst/>
          </a:prstGeom>
          <a:noFill/>
          <a:ln cap="flat" cmpd="sng" w="25400">
            <a:solidFill>
              <a:srgbClr val="A5A5A5"/>
            </a:solidFill>
            <a:prstDash val="solid"/>
            <a:round/>
            <a:headEnd len="sm" w="sm" type="none"/>
            <a:tailEnd len="sm" w="sm" type="none"/>
          </a:ln>
        </p:spPr>
      </p:cxnSp>
      <p:sp>
        <p:nvSpPr>
          <p:cNvPr id="32" name="Google Shape;32;p77"/>
          <p:cNvSpPr/>
          <p:nvPr/>
        </p:nvSpPr>
        <p:spPr>
          <a:xfrm>
            <a:off x="8382000" y="5715000"/>
            <a:ext cx="304800" cy="7620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33" name="Google Shape;33;p77"/>
          <p:cNvCxnSpPr/>
          <p:nvPr/>
        </p:nvCxnSpPr>
        <p:spPr>
          <a:xfrm>
            <a:off x="609600" y="1219200"/>
            <a:ext cx="8534400" cy="0"/>
          </a:xfrm>
          <a:prstGeom prst="straightConnector1">
            <a:avLst/>
          </a:prstGeom>
          <a:noFill/>
          <a:ln cap="flat" cmpd="sng" w="25400">
            <a:solidFill>
              <a:srgbClr val="A5A5A5"/>
            </a:solidFill>
            <a:prstDash val="solid"/>
            <a:round/>
            <a:headEnd len="sm" w="sm" type="none"/>
            <a:tailEnd len="sm" w="sm" type="none"/>
          </a:ln>
        </p:spPr>
      </p:cxnSp>
      <p:sp>
        <p:nvSpPr>
          <p:cNvPr id="34" name="Google Shape;34;p77"/>
          <p:cNvSpPr txBox="1"/>
          <p:nvPr>
            <p:ph idx="12" type="sldNum"/>
          </p:nvPr>
        </p:nvSpPr>
        <p:spPr>
          <a:xfrm>
            <a:off x="6553200" y="6119896"/>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77"/>
          <p:cNvSpPr txBox="1"/>
          <p:nvPr>
            <p:ph idx="1" type="body"/>
          </p:nvPr>
        </p:nvSpPr>
        <p:spPr>
          <a:xfrm>
            <a:off x="457200" y="1371600"/>
            <a:ext cx="8229600" cy="48768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b="1" sz="3200">
                <a:latin typeface="Verdana"/>
                <a:ea typeface="Verdana"/>
                <a:cs typeface="Verdana"/>
                <a:sym typeface="Verdana"/>
              </a:defRPr>
            </a:lvl1pPr>
            <a:lvl2pPr indent="-381000" lvl="1" marL="914400" algn="l">
              <a:lnSpc>
                <a:spcPct val="100000"/>
              </a:lnSpc>
              <a:spcBef>
                <a:spcPts val="480"/>
              </a:spcBef>
              <a:spcAft>
                <a:spcPts val="0"/>
              </a:spcAft>
              <a:buClr>
                <a:srgbClr val="366092"/>
              </a:buClr>
              <a:buSzPts val="2400"/>
              <a:buFont typeface="Georgia"/>
              <a:buAutoNum type="arabicPeriod"/>
              <a:defRPr sz="2400">
                <a:solidFill>
                  <a:schemeClr val="dk1"/>
                </a:solidFill>
                <a:latin typeface="Verdana"/>
                <a:ea typeface="Verdana"/>
                <a:cs typeface="Verdana"/>
                <a:sym typeface="Verdana"/>
              </a:defRPr>
            </a:lvl2pPr>
            <a:lvl3pPr indent="-355600" lvl="2" marL="1371600" algn="l">
              <a:lnSpc>
                <a:spcPct val="100000"/>
              </a:lnSpc>
              <a:spcBef>
                <a:spcPts val="400"/>
              </a:spcBef>
              <a:spcAft>
                <a:spcPts val="0"/>
              </a:spcAft>
              <a:buClr>
                <a:schemeClr val="dk1"/>
              </a:buClr>
              <a:buSzPts val="2000"/>
              <a:buChar char="•"/>
              <a:defRPr sz="2000">
                <a:solidFill>
                  <a:schemeClr val="dk1"/>
                </a:solidFill>
                <a:latin typeface="Verdana"/>
                <a:ea typeface="Verdana"/>
                <a:cs typeface="Verdana"/>
                <a:sym typeface="Verdana"/>
              </a:defRPr>
            </a:lvl3pPr>
            <a:lvl4pPr indent="-342900" lvl="3" marL="1828800" algn="l">
              <a:lnSpc>
                <a:spcPct val="100000"/>
              </a:lnSpc>
              <a:spcBef>
                <a:spcPts val="360"/>
              </a:spcBef>
              <a:spcAft>
                <a:spcPts val="0"/>
              </a:spcAft>
              <a:buClr>
                <a:schemeClr val="dk1"/>
              </a:buClr>
              <a:buSzPts val="1800"/>
              <a:buChar char="–"/>
              <a:defRPr sz="1800">
                <a:solidFill>
                  <a:schemeClr val="dk1"/>
                </a:solidFill>
                <a:latin typeface="Verdana"/>
                <a:ea typeface="Verdana"/>
                <a:cs typeface="Verdana"/>
                <a:sym typeface="Verdana"/>
              </a:defRPr>
            </a:lvl4pPr>
            <a:lvl5pPr indent="-342900" lvl="4" marL="2286000" algn="l">
              <a:lnSpc>
                <a:spcPct val="100000"/>
              </a:lnSpc>
              <a:spcBef>
                <a:spcPts val="360"/>
              </a:spcBef>
              <a:spcAft>
                <a:spcPts val="0"/>
              </a:spcAft>
              <a:buClr>
                <a:schemeClr val="dk1"/>
              </a:buClr>
              <a:buSzPts val="1800"/>
              <a:buChar char="»"/>
              <a:defRPr sz="1800">
                <a:solidFill>
                  <a:schemeClr val="dk1"/>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 name="Google Shape;36;p77"/>
          <p:cNvSpPr txBox="1"/>
          <p:nvPr>
            <p:ph type="title"/>
          </p:nvPr>
        </p:nvSpPr>
        <p:spPr>
          <a:xfrm>
            <a:off x="3276600" y="228600"/>
            <a:ext cx="22098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366092"/>
              </a:buClr>
              <a:buSzPts val="4400"/>
              <a:buFont typeface="Verdana"/>
              <a:buNone/>
              <a:defRPr b="1" sz="4400">
                <a:solidFill>
                  <a:srgbClr val="36609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7"/>
          <p:cNvSpPr txBox="1"/>
          <p:nvPr/>
        </p:nvSpPr>
        <p:spPr>
          <a:xfrm>
            <a:off x="457200" y="228600"/>
            <a:ext cx="3276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66092"/>
              </a:buClr>
              <a:buSzPts val="4400"/>
              <a:buFont typeface="Verdana"/>
              <a:buNone/>
            </a:pPr>
            <a:r>
              <a:rPr b="0" i="0" lang="en-US" sz="4400" u="none" cap="none" strike="noStrike">
                <a:solidFill>
                  <a:srgbClr val="366092"/>
                </a:solidFill>
                <a:latin typeface="Verdana"/>
                <a:ea typeface="Verdana"/>
                <a:cs typeface="Verdana"/>
                <a:sym typeface="Verdana"/>
              </a:rPr>
              <a:t>OPENING</a:t>
            </a:r>
            <a:endParaRPr b="0" i="0" sz="4400" u="none" cap="none" strike="noStrike">
              <a:solidFill>
                <a:srgbClr val="366092"/>
              </a:solidFill>
              <a:latin typeface="Verdana"/>
              <a:ea typeface="Verdana"/>
              <a:cs typeface="Verdana"/>
              <a:sym typeface="Verdana"/>
            </a:endParaRPr>
          </a:p>
        </p:txBody>
      </p:sp>
      <p:sp>
        <p:nvSpPr>
          <p:cNvPr id="38" name="Google Shape;38;p77"/>
          <p:cNvSpPr txBox="1"/>
          <p:nvPr/>
        </p:nvSpPr>
        <p:spPr>
          <a:xfrm>
            <a:off x="5181600" y="228600"/>
            <a:ext cx="2438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6600CC"/>
              </a:buClr>
              <a:buSzPts val="4400"/>
              <a:buFont typeface="Verdana"/>
              <a:buNone/>
            </a:pPr>
            <a:r>
              <a:rPr b="1" i="0" lang="en-US" sz="4400" u="none" cap="none" strike="noStrike">
                <a:solidFill>
                  <a:srgbClr val="6600CC"/>
                </a:solidFill>
                <a:latin typeface="Verdana"/>
                <a:ea typeface="Verdana"/>
                <a:cs typeface="Verdana"/>
                <a:sym typeface="Verdana"/>
              </a:rPr>
              <a:t>&gt;</a:t>
            </a:r>
            <a:endParaRPr b="1" i="0" sz="4400" u="none" cap="none" strike="noStrike">
              <a:solidFill>
                <a:srgbClr val="6600CC"/>
              </a:solidFill>
              <a:latin typeface="Verdana"/>
              <a:ea typeface="Verdana"/>
              <a:cs typeface="Verdana"/>
              <a:sym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Level2">
  <p:cSld name="Topic Level2">
    <p:spTree>
      <p:nvGrpSpPr>
        <p:cNvPr id="39" name="Shape 39"/>
        <p:cNvGrpSpPr/>
        <p:nvPr/>
      </p:nvGrpSpPr>
      <p:grpSpPr>
        <a:xfrm>
          <a:off x="0" y="0"/>
          <a:ext cx="0" cy="0"/>
          <a:chOff x="0" y="0"/>
          <a:chExt cx="0" cy="0"/>
        </a:xfrm>
      </p:grpSpPr>
      <p:sp>
        <p:nvSpPr>
          <p:cNvPr id="40" name="Google Shape;40;p78"/>
          <p:cNvSpPr/>
          <p:nvPr/>
        </p:nvSpPr>
        <p:spPr>
          <a:xfrm>
            <a:off x="0" y="1905000"/>
            <a:ext cx="9144000" cy="4419600"/>
          </a:xfrm>
          <a:prstGeom prst="rect">
            <a:avLst/>
          </a:prstGeom>
          <a:solidFill>
            <a:srgbClr val="FFFFCC">
              <a:alpha val="3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41" name="Google Shape;41;p78"/>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42" name="Google Shape;42;p78"/>
          <p:cNvSpPr/>
          <p:nvPr/>
        </p:nvSpPr>
        <p:spPr>
          <a:xfrm>
            <a:off x="6781800" y="6362700"/>
            <a:ext cx="2362200" cy="3429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43" name="Google Shape;43;p78"/>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00"/>
              </a:spcBef>
              <a:spcAft>
                <a:spcPts val="0"/>
              </a:spcAft>
              <a:buClr>
                <a:srgbClr val="FF9900"/>
              </a:buClr>
              <a:buSzPts val="4400"/>
              <a:buNone/>
              <a:defRPr sz="4400">
                <a:solidFill>
                  <a:srgbClr val="FF9900"/>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44" name="Google Shape;44;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78"/>
          <p:cNvSpPr txBox="1"/>
          <p:nvPr>
            <p:ph idx="2" type="body"/>
          </p:nvPr>
        </p:nvSpPr>
        <p:spPr>
          <a:xfrm>
            <a:off x="76200" y="0"/>
            <a:ext cx="1981200" cy="15240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440"/>
              </a:spcBef>
              <a:spcAft>
                <a:spcPts val="0"/>
              </a:spcAft>
              <a:buClr>
                <a:srgbClr val="7F7F7F"/>
              </a:buClr>
              <a:buSzPts val="7200"/>
              <a:buNone/>
              <a:defRPr sz="7200">
                <a:solidFill>
                  <a:srgbClr val="7F7F7F"/>
                </a:solidFill>
                <a:latin typeface="Century Gothic"/>
                <a:ea typeface="Century Gothic"/>
                <a:cs typeface="Century Gothic"/>
                <a:sym typeface="Century Gothic"/>
              </a:defRPr>
            </a:lvl1pPr>
            <a:lvl2pPr indent="-228600" lvl="1" marL="914400" algn="l">
              <a:lnSpc>
                <a:spcPct val="100000"/>
              </a:lnSpc>
              <a:spcBef>
                <a:spcPts val="1440"/>
              </a:spcBef>
              <a:spcAft>
                <a:spcPts val="0"/>
              </a:spcAft>
              <a:buClr>
                <a:schemeClr val="dk1"/>
              </a:buClr>
              <a:buSzPts val="7200"/>
              <a:buNone/>
              <a:defRPr sz="7200">
                <a:latin typeface="Century Gothic"/>
                <a:ea typeface="Century Gothic"/>
                <a:cs typeface="Century Gothic"/>
                <a:sym typeface="Century Gothic"/>
              </a:defRPr>
            </a:lvl2pPr>
            <a:lvl3pPr indent="-228600" lvl="2" marL="1371600" algn="l">
              <a:lnSpc>
                <a:spcPct val="100000"/>
              </a:lnSpc>
              <a:spcBef>
                <a:spcPts val="1440"/>
              </a:spcBef>
              <a:spcAft>
                <a:spcPts val="0"/>
              </a:spcAft>
              <a:buClr>
                <a:schemeClr val="dk1"/>
              </a:buClr>
              <a:buSzPts val="7200"/>
              <a:buNone/>
              <a:defRPr sz="7200">
                <a:latin typeface="Century Gothic"/>
                <a:ea typeface="Century Gothic"/>
                <a:cs typeface="Century Gothic"/>
                <a:sym typeface="Century Gothic"/>
              </a:defRPr>
            </a:lvl3pPr>
            <a:lvl4pPr indent="-228600" lvl="3" marL="1828800" algn="l">
              <a:lnSpc>
                <a:spcPct val="100000"/>
              </a:lnSpc>
              <a:spcBef>
                <a:spcPts val="1440"/>
              </a:spcBef>
              <a:spcAft>
                <a:spcPts val="0"/>
              </a:spcAft>
              <a:buClr>
                <a:schemeClr val="dk1"/>
              </a:buClr>
              <a:buSzPts val="7200"/>
              <a:buNone/>
              <a:defRPr sz="7200">
                <a:latin typeface="Century Gothic"/>
                <a:ea typeface="Century Gothic"/>
                <a:cs typeface="Century Gothic"/>
                <a:sym typeface="Century Gothic"/>
              </a:defRPr>
            </a:lvl4pPr>
            <a:lvl5pPr indent="-228600" lvl="4" marL="2286000" algn="l">
              <a:lnSpc>
                <a:spcPct val="100000"/>
              </a:lnSpc>
              <a:spcBef>
                <a:spcPts val="1440"/>
              </a:spcBef>
              <a:spcAft>
                <a:spcPts val="0"/>
              </a:spcAft>
              <a:buClr>
                <a:schemeClr val="dk1"/>
              </a:buClr>
              <a:buSzPts val="7200"/>
              <a:buNone/>
              <a:defRPr sz="7200">
                <a:latin typeface="Century Gothic"/>
                <a:ea typeface="Century Gothic"/>
                <a:cs typeface="Century Gothic"/>
                <a:sym typeface="Century Gothic"/>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 name="Google Shape;46;p78"/>
          <p:cNvSpPr txBox="1"/>
          <p:nvPr>
            <p:ph idx="3" type="body"/>
          </p:nvPr>
        </p:nvSpPr>
        <p:spPr>
          <a:xfrm>
            <a:off x="1066800" y="2438400"/>
            <a:ext cx="7543800" cy="3810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rgbClr val="6600CC"/>
              </a:buClr>
              <a:buSzPts val="3200"/>
              <a:buChar char="•"/>
              <a:defRPr>
                <a:solidFill>
                  <a:srgbClr val="6600CC"/>
                </a:solidFill>
                <a:latin typeface="Verdana"/>
                <a:ea typeface="Verdana"/>
                <a:cs typeface="Verdana"/>
                <a:sym typeface="Verdana"/>
              </a:defRPr>
            </a:lvl1pPr>
            <a:lvl2pPr indent="-406400" lvl="1" marL="914400" algn="l">
              <a:lnSpc>
                <a:spcPct val="100000"/>
              </a:lnSpc>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lnSpc>
                <a:spcPct val="100000"/>
              </a:lnSpc>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7" name="Google Shape;47;p78"/>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Level3">
  <p:cSld name="Topic Level3">
    <p:spTree>
      <p:nvGrpSpPr>
        <p:cNvPr id="48" name="Shape 48"/>
        <p:cNvGrpSpPr/>
        <p:nvPr/>
      </p:nvGrpSpPr>
      <p:grpSpPr>
        <a:xfrm>
          <a:off x="0" y="0"/>
          <a:ext cx="0" cy="0"/>
          <a:chOff x="0" y="0"/>
          <a:chExt cx="0" cy="0"/>
        </a:xfrm>
      </p:grpSpPr>
      <p:sp>
        <p:nvSpPr>
          <p:cNvPr id="49" name="Google Shape;49;p79"/>
          <p:cNvSpPr/>
          <p:nvPr/>
        </p:nvSpPr>
        <p:spPr>
          <a:xfrm>
            <a:off x="0" y="1905000"/>
            <a:ext cx="9144000" cy="4419600"/>
          </a:xfrm>
          <a:prstGeom prst="rect">
            <a:avLst/>
          </a:prstGeom>
          <a:solidFill>
            <a:srgbClr val="FFFFCC">
              <a:alpha val="3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50" name="Google Shape;50;p79"/>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51" name="Google Shape;51;p79"/>
          <p:cNvSpPr/>
          <p:nvPr/>
        </p:nvSpPr>
        <p:spPr>
          <a:xfrm>
            <a:off x="6781800" y="6362700"/>
            <a:ext cx="2362200" cy="342900"/>
          </a:xfrm>
          <a:prstGeom prst="rect">
            <a:avLst/>
          </a:prstGeom>
          <a:solidFill>
            <a:srgbClr val="6600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52" name="Google Shape;52;p79"/>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600"/>
              </a:spcBef>
              <a:spcAft>
                <a:spcPts val="0"/>
              </a:spcAft>
              <a:buClr>
                <a:srgbClr val="6600CC"/>
              </a:buClr>
              <a:buSzPts val="4400"/>
              <a:buNone/>
              <a:defRPr sz="4400">
                <a:solidFill>
                  <a:srgbClr val="6600CC"/>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3" name="Google Shape;53;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79"/>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a:solidFill>
                  <a:schemeClr val="dk1"/>
                </a:solidFill>
                <a:latin typeface="Verdana"/>
                <a:ea typeface="Verdana"/>
                <a:cs typeface="Verdana"/>
                <a:sym typeface="Verdana"/>
              </a:defRPr>
            </a:lvl1pPr>
            <a:lvl2pPr indent="-406400" lvl="1" marL="914400" algn="l">
              <a:lnSpc>
                <a:spcPct val="100000"/>
              </a:lnSpc>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lnSpc>
                <a:spcPct val="100000"/>
              </a:lnSpc>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5" name="Google Shape;55;p79"/>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s_about_bus">
  <p:cSld name="Its_about_bus">
    <p:spTree>
      <p:nvGrpSpPr>
        <p:cNvPr id="56" name="Shape 56"/>
        <p:cNvGrpSpPr/>
        <p:nvPr/>
      </p:nvGrpSpPr>
      <p:grpSpPr>
        <a:xfrm>
          <a:off x="0" y="0"/>
          <a:ext cx="0" cy="0"/>
          <a:chOff x="0" y="0"/>
          <a:chExt cx="0" cy="0"/>
        </a:xfrm>
      </p:grpSpPr>
      <p:sp>
        <p:nvSpPr>
          <p:cNvPr id="57" name="Google Shape;57;p80"/>
          <p:cNvSpPr/>
          <p:nvPr/>
        </p:nvSpPr>
        <p:spPr>
          <a:xfrm>
            <a:off x="0" y="1397296"/>
            <a:ext cx="9144000" cy="4927304"/>
          </a:xfrm>
          <a:prstGeom prst="rect">
            <a:avLst/>
          </a:prstGeom>
          <a:solidFill>
            <a:srgbClr val="FFFFCC">
              <a:alpha val="3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58" name="Google Shape;58;p80"/>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59" name="Google Shape;59;p80"/>
          <p:cNvSpPr/>
          <p:nvPr/>
        </p:nvSpPr>
        <p:spPr>
          <a:xfrm>
            <a:off x="6781800" y="6362700"/>
            <a:ext cx="2362200" cy="3429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60" name="Google Shape;60;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80"/>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80"/>
              </a:spcBef>
              <a:spcAft>
                <a:spcPts val="0"/>
              </a:spcAft>
              <a:buClr>
                <a:srgbClr val="6600CC"/>
              </a:buClr>
              <a:buSzPts val="4400"/>
              <a:buNone/>
              <a:defRPr b="0" i="0" sz="4400">
                <a:solidFill>
                  <a:srgbClr val="6600CC"/>
                </a:solidFill>
                <a:latin typeface="Verdana"/>
                <a:ea typeface="Verdana"/>
                <a:cs typeface="Verdana"/>
                <a:sym typeface="Verdana"/>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2" name="Google Shape;62;p80"/>
          <p:cNvCxnSpPr/>
          <p:nvPr/>
        </p:nvCxnSpPr>
        <p:spPr>
          <a:xfrm>
            <a:off x="0" y="1397296"/>
            <a:ext cx="8534400" cy="0"/>
          </a:xfrm>
          <a:prstGeom prst="straightConnector1">
            <a:avLst/>
          </a:prstGeom>
          <a:noFill/>
          <a:ln cap="flat" cmpd="sng" w="25400">
            <a:solidFill>
              <a:srgbClr val="A5A5A5"/>
            </a:solidFill>
            <a:prstDash val="solid"/>
            <a:round/>
            <a:headEnd len="sm" w="sm" type="none"/>
            <a:tailEnd len="sm" w="sm" type="none"/>
          </a:ln>
        </p:spPr>
      </p:cxnSp>
      <p:grpSp>
        <p:nvGrpSpPr>
          <p:cNvPr id="63" name="Google Shape;63;p80"/>
          <p:cNvGrpSpPr/>
          <p:nvPr/>
        </p:nvGrpSpPr>
        <p:grpSpPr>
          <a:xfrm>
            <a:off x="609600" y="228600"/>
            <a:ext cx="923260" cy="1473496"/>
            <a:chOff x="495300" y="888704"/>
            <a:chExt cx="923260" cy="1473496"/>
          </a:xfrm>
        </p:grpSpPr>
        <p:sp>
          <p:nvSpPr>
            <p:cNvPr id="64" name="Google Shape;64;p80"/>
            <p:cNvSpPr/>
            <p:nvPr/>
          </p:nvSpPr>
          <p:spPr>
            <a:xfrm>
              <a:off x="838200" y="1008888"/>
              <a:ext cx="246888" cy="1353312"/>
            </a:xfrm>
            <a:prstGeom prst="rect">
              <a:avLst/>
            </a:prstGeom>
            <a:solidFill>
              <a:srgbClr val="000099"/>
            </a:solidFill>
            <a:ln>
              <a:noFill/>
            </a:ln>
            <a:effectLst>
              <a:outerShdw blurRad="76200" sx="109000" rotWithShape="0" algn="ctr" dir="4620000" dist="88900" sy="109000">
                <a:srgbClr val="A5A5A5">
                  <a:alpha val="1843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65" name="Google Shape;65;p80"/>
            <p:cNvSpPr/>
            <p:nvPr/>
          </p:nvSpPr>
          <p:spPr>
            <a:xfrm>
              <a:off x="495300" y="1219200"/>
              <a:ext cx="246888" cy="1143000"/>
            </a:xfrm>
            <a:prstGeom prst="rect">
              <a:avLst/>
            </a:prstGeom>
            <a:solidFill>
              <a:srgbClr val="9900FF"/>
            </a:solidFill>
            <a:ln>
              <a:noFill/>
            </a:ln>
            <a:effectLst>
              <a:outerShdw blurRad="76200" sx="109000" rotWithShape="0" algn="ctr" dir="4620000" dist="88900" sy="109000">
                <a:srgbClr val="A5A5A5">
                  <a:alpha val="1843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66" name="Google Shape;66;p80"/>
            <p:cNvSpPr/>
            <p:nvPr/>
          </p:nvSpPr>
          <p:spPr>
            <a:xfrm rot="5400000">
              <a:off x="847060" y="545804"/>
              <a:ext cx="228600" cy="914400"/>
            </a:xfrm>
            <a:prstGeom prst="rect">
              <a:avLst/>
            </a:prstGeom>
            <a:solidFill>
              <a:srgbClr val="000099"/>
            </a:solidFill>
            <a:ln>
              <a:noFill/>
            </a:ln>
            <a:effectLst>
              <a:outerShdw blurRad="76200" sx="109000" rotWithShape="0" algn="ctr" dir="4620000" dist="88900" sy="109000">
                <a:srgbClr val="A5A5A5">
                  <a:alpha val="1843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grpSp>
      <p:sp>
        <p:nvSpPr>
          <p:cNvPr id="67" name="Google Shape;67;p80"/>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b="1" sz="3200">
                <a:solidFill>
                  <a:schemeClr val="dk1"/>
                </a:solidFill>
                <a:latin typeface="Verdana"/>
                <a:ea typeface="Verdana"/>
                <a:cs typeface="Verdana"/>
                <a:sym typeface="Verdana"/>
              </a:defRPr>
            </a:lvl1pPr>
            <a:lvl2pPr indent="-381000" lvl="1" marL="914400" algn="l">
              <a:lnSpc>
                <a:spcPct val="100000"/>
              </a:lnSpc>
              <a:spcBef>
                <a:spcPts val="480"/>
              </a:spcBef>
              <a:spcAft>
                <a:spcPts val="0"/>
              </a:spcAft>
              <a:buClr>
                <a:srgbClr val="0000CC"/>
              </a:buClr>
              <a:buSzPts val="2400"/>
              <a:buFont typeface="Georgia"/>
              <a:buAutoNum type="arabicPeriod"/>
              <a:defRPr sz="2400">
                <a:solidFill>
                  <a:schemeClr val="dk1"/>
                </a:solidFill>
                <a:latin typeface="Verdana"/>
                <a:ea typeface="Verdana"/>
                <a:cs typeface="Verdana"/>
                <a:sym typeface="Verdana"/>
              </a:defRPr>
            </a:lvl2pPr>
            <a:lvl3pPr indent="-355600" lvl="2" marL="1371600" algn="l">
              <a:lnSpc>
                <a:spcPct val="100000"/>
              </a:lnSpc>
              <a:spcBef>
                <a:spcPts val="400"/>
              </a:spcBef>
              <a:spcAft>
                <a:spcPts val="0"/>
              </a:spcAft>
              <a:buClr>
                <a:schemeClr val="dk1"/>
              </a:buClr>
              <a:buSzPts val="2000"/>
              <a:buChar char="•"/>
              <a:defRPr sz="2000">
                <a:solidFill>
                  <a:schemeClr val="dk1"/>
                </a:solidFill>
                <a:latin typeface="Verdana"/>
                <a:ea typeface="Verdana"/>
                <a:cs typeface="Verdana"/>
                <a:sym typeface="Verdana"/>
              </a:defRPr>
            </a:lvl3pPr>
            <a:lvl4pPr indent="-342900" lvl="3" marL="1828800" algn="l">
              <a:lnSpc>
                <a:spcPct val="100000"/>
              </a:lnSpc>
              <a:spcBef>
                <a:spcPts val="360"/>
              </a:spcBef>
              <a:spcAft>
                <a:spcPts val="0"/>
              </a:spcAft>
              <a:buClr>
                <a:schemeClr val="dk1"/>
              </a:buClr>
              <a:buSzPts val="1800"/>
              <a:buChar char="–"/>
              <a:defRPr sz="1800">
                <a:solidFill>
                  <a:schemeClr val="dk1"/>
                </a:solidFill>
                <a:latin typeface="Verdana"/>
                <a:ea typeface="Verdana"/>
                <a:cs typeface="Verdana"/>
                <a:sym typeface="Verdana"/>
              </a:defRPr>
            </a:lvl4pPr>
            <a:lvl5pPr indent="-342900" lvl="4" marL="2286000" algn="l">
              <a:lnSpc>
                <a:spcPct val="100000"/>
              </a:lnSpc>
              <a:spcBef>
                <a:spcPts val="360"/>
              </a:spcBef>
              <a:spcAft>
                <a:spcPts val="0"/>
              </a:spcAft>
              <a:buClr>
                <a:schemeClr val="dk1"/>
              </a:buClr>
              <a:buSzPts val="1800"/>
              <a:buChar char="»"/>
              <a:defRPr sz="1800">
                <a:solidFill>
                  <a:schemeClr val="dk1"/>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zaxcv">
  <p:cSld name="Image Slidezaxcv">
    <p:spTree>
      <p:nvGrpSpPr>
        <p:cNvPr id="68" name="Shape 68"/>
        <p:cNvGrpSpPr/>
        <p:nvPr/>
      </p:nvGrpSpPr>
      <p:grpSpPr>
        <a:xfrm>
          <a:off x="0" y="0"/>
          <a:ext cx="0" cy="0"/>
          <a:chOff x="0" y="0"/>
          <a:chExt cx="0" cy="0"/>
        </a:xfrm>
      </p:grpSpPr>
      <p:cxnSp>
        <p:nvCxnSpPr>
          <p:cNvPr id="69" name="Google Shape;69;p81"/>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70" name="Google Shape;70;p81"/>
          <p:cNvSpPr/>
          <p:nvPr/>
        </p:nvSpPr>
        <p:spPr>
          <a:xfrm>
            <a:off x="6781800" y="6362700"/>
            <a:ext cx="2362200" cy="342900"/>
          </a:xfrm>
          <a:prstGeom prst="rect">
            <a:avLst/>
          </a:prstGeom>
          <a:solidFill>
            <a:srgbClr val="6600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71" name="Google Shape;71;p81"/>
          <p:cNvSpPr txBox="1"/>
          <p:nvPr>
            <p:ph idx="1" type="subTitle"/>
          </p:nvPr>
        </p:nvSpPr>
        <p:spPr>
          <a:xfrm>
            <a:off x="457200" y="76200"/>
            <a:ext cx="8153399"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600"/>
              </a:spcBef>
              <a:spcAft>
                <a:spcPts val="0"/>
              </a:spcAft>
              <a:buClr>
                <a:srgbClr val="6600CC"/>
              </a:buClr>
              <a:buSzPts val="4400"/>
              <a:buNone/>
              <a:defRPr sz="4400">
                <a:solidFill>
                  <a:srgbClr val="6600CC"/>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72" name="Google Shape;72;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81"/>
          <p:cNvSpPr txBox="1"/>
          <p:nvPr>
            <p:ph idx="2" type="body"/>
          </p:nvPr>
        </p:nvSpPr>
        <p:spPr>
          <a:xfrm>
            <a:off x="457200" y="1524000"/>
            <a:ext cx="8153400" cy="47244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a:solidFill>
                  <a:schemeClr val="dk1"/>
                </a:solidFill>
                <a:latin typeface="Verdana"/>
                <a:ea typeface="Verdana"/>
                <a:cs typeface="Verdana"/>
                <a:sym typeface="Verdana"/>
              </a:defRPr>
            </a:lvl1pPr>
            <a:lvl2pPr indent="-406400" lvl="1" marL="914400" algn="l">
              <a:lnSpc>
                <a:spcPct val="100000"/>
              </a:lnSpc>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lnSpc>
                <a:spcPct val="100000"/>
              </a:lnSpc>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lnSpc>
                <a:spcPct val="100000"/>
              </a:lnSpc>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74" name="Google Shape;74;p81"/>
          <p:cNvCxnSpPr/>
          <p:nvPr/>
        </p:nvCxnSpPr>
        <p:spPr>
          <a:xfrm>
            <a:off x="0" y="14478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Level4">
  <p:cSld name="Topic Level4">
    <p:spTree>
      <p:nvGrpSpPr>
        <p:cNvPr id="75" name="Shape 75"/>
        <p:cNvGrpSpPr/>
        <p:nvPr/>
      </p:nvGrpSpPr>
      <p:grpSpPr>
        <a:xfrm>
          <a:off x="0" y="0"/>
          <a:ext cx="0" cy="0"/>
          <a:chOff x="0" y="0"/>
          <a:chExt cx="0" cy="0"/>
        </a:xfrm>
      </p:grpSpPr>
      <p:sp>
        <p:nvSpPr>
          <p:cNvPr id="76" name="Google Shape;76;p82"/>
          <p:cNvSpPr/>
          <p:nvPr/>
        </p:nvSpPr>
        <p:spPr>
          <a:xfrm>
            <a:off x="0" y="1905000"/>
            <a:ext cx="9144000" cy="4419600"/>
          </a:xfrm>
          <a:prstGeom prst="rect">
            <a:avLst/>
          </a:prstGeom>
          <a:solidFill>
            <a:srgbClr val="FFFFCC">
              <a:alpha val="3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77" name="Google Shape;77;p82"/>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78" name="Google Shape;78;p82"/>
          <p:cNvSpPr/>
          <p:nvPr/>
        </p:nvSpPr>
        <p:spPr>
          <a:xfrm>
            <a:off x="6781800" y="6362700"/>
            <a:ext cx="2362200" cy="342900"/>
          </a:xfrm>
          <a:prstGeom prst="rect">
            <a:avLst/>
          </a:prstGeom>
          <a:solidFill>
            <a:srgbClr val="99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79" name="Google Shape;79;p82"/>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600"/>
              </a:spcBef>
              <a:spcAft>
                <a:spcPts val="0"/>
              </a:spcAft>
              <a:buClr>
                <a:srgbClr val="9900FF"/>
              </a:buClr>
              <a:buSzPts val="4400"/>
              <a:buNone/>
              <a:defRPr sz="4400">
                <a:solidFill>
                  <a:srgbClr val="9900FF"/>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80" name="Google Shape;80;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82"/>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rgbClr val="595959"/>
              </a:buClr>
              <a:buSzPts val="3200"/>
              <a:buChar char="•"/>
              <a:defRPr>
                <a:solidFill>
                  <a:srgbClr val="595959"/>
                </a:solidFill>
                <a:latin typeface="Verdana"/>
                <a:ea typeface="Verdana"/>
                <a:cs typeface="Verdana"/>
                <a:sym typeface="Verdana"/>
              </a:defRPr>
            </a:lvl1pPr>
            <a:lvl2pPr indent="-406400" lvl="1" marL="914400" algn="l">
              <a:lnSpc>
                <a:spcPct val="100000"/>
              </a:lnSpc>
              <a:spcBef>
                <a:spcPts val="560"/>
              </a:spcBef>
              <a:spcAft>
                <a:spcPts val="0"/>
              </a:spcAft>
              <a:buClr>
                <a:srgbClr val="595959"/>
              </a:buClr>
              <a:buSzPts val="2800"/>
              <a:buChar char="–"/>
              <a:defRPr>
                <a:solidFill>
                  <a:srgbClr val="595959"/>
                </a:solidFill>
                <a:latin typeface="Verdana"/>
                <a:ea typeface="Verdana"/>
                <a:cs typeface="Verdana"/>
                <a:sym typeface="Verdana"/>
              </a:defRPr>
            </a:lvl2pPr>
            <a:lvl3pPr indent="-381000" lvl="2" marL="1371600" algn="l">
              <a:lnSpc>
                <a:spcPct val="100000"/>
              </a:lnSpc>
              <a:spcBef>
                <a:spcPts val="480"/>
              </a:spcBef>
              <a:spcAft>
                <a:spcPts val="0"/>
              </a:spcAft>
              <a:buClr>
                <a:srgbClr val="595959"/>
              </a:buClr>
              <a:buSzPts val="2400"/>
              <a:buChar char="•"/>
              <a:defRPr>
                <a:solidFill>
                  <a:srgbClr val="595959"/>
                </a:solidFill>
                <a:latin typeface="Verdana"/>
                <a:ea typeface="Verdana"/>
                <a:cs typeface="Verdana"/>
                <a:sym typeface="Verdana"/>
              </a:defRPr>
            </a:lvl3pPr>
            <a:lvl4pPr indent="-355600" lvl="3" marL="1828800" algn="l">
              <a:lnSpc>
                <a:spcPct val="100000"/>
              </a:lnSpc>
              <a:spcBef>
                <a:spcPts val="400"/>
              </a:spcBef>
              <a:spcAft>
                <a:spcPts val="0"/>
              </a:spcAft>
              <a:buClr>
                <a:srgbClr val="595959"/>
              </a:buClr>
              <a:buSzPts val="2000"/>
              <a:buChar char="–"/>
              <a:defRPr>
                <a:solidFill>
                  <a:srgbClr val="595959"/>
                </a:solidFill>
                <a:latin typeface="Verdana"/>
                <a:ea typeface="Verdana"/>
                <a:cs typeface="Verdana"/>
                <a:sym typeface="Verdana"/>
              </a:defRPr>
            </a:lvl4pPr>
            <a:lvl5pPr indent="-355600" lvl="4" marL="2286000" algn="l">
              <a:lnSpc>
                <a:spcPct val="100000"/>
              </a:lnSpc>
              <a:spcBef>
                <a:spcPts val="400"/>
              </a:spcBef>
              <a:spcAft>
                <a:spcPts val="0"/>
              </a:spcAft>
              <a:buClr>
                <a:srgbClr val="595959"/>
              </a:buClr>
              <a:buSzPts val="2000"/>
              <a:buChar char="»"/>
              <a:defRPr>
                <a:solidFill>
                  <a:srgbClr val="595959"/>
                </a:solidFill>
                <a:latin typeface="Verdana"/>
                <a:ea typeface="Verdana"/>
                <a:cs typeface="Verdana"/>
                <a:sym typeface="Verdan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82" name="Google Shape;82;p82"/>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_Learning_Obj">
  <p:cSld name="Ch_Learning_Obj">
    <p:spTree>
      <p:nvGrpSpPr>
        <p:cNvPr id="83" name="Shape 83"/>
        <p:cNvGrpSpPr/>
        <p:nvPr/>
      </p:nvGrpSpPr>
      <p:grpSpPr>
        <a:xfrm>
          <a:off x="0" y="0"/>
          <a:ext cx="0" cy="0"/>
          <a:chOff x="0" y="0"/>
          <a:chExt cx="0" cy="0"/>
        </a:xfrm>
      </p:grpSpPr>
      <p:sp>
        <p:nvSpPr>
          <p:cNvPr id="84" name="Google Shape;84;p83"/>
          <p:cNvSpPr/>
          <p:nvPr/>
        </p:nvSpPr>
        <p:spPr>
          <a:xfrm>
            <a:off x="6781800" y="6362700"/>
            <a:ext cx="2362200" cy="3429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85" name="Google Shape;85;p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rgbClr val="FF9900"/>
              </a:buClr>
              <a:buSzPts val="3200"/>
              <a:buFont typeface="Georgia"/>
              <a:buAutoNum type="arabicPeriod"/>
              <a:defRPr>
                <a:latin typeface="Times New Roman"/>
                <a:ea typeface="Times New Roman"/>
                <a:cs typeface="Times New Roman"/>
                <a:sym typeface="Times New Roman"/>
              </a:defRPr>
            </a:lvl1pPr>
            <a:lvl2pPr indent="-406400" lvl="1" marL="914400" algn="l">
              <a:lnSpc>
                <a:spcPct val="100000"/>
              </a:lnSpc>
              <a:spcBef>
                <a:spcPts val="560"/>
              </a:spcBef>
              <a:spcAft>
                <a:spcPts val="0"/>
              </a:spcAft>
              <a:buClr>
                <a:schemeClr val="dk1"/>
              </a:buClr>
              <a:buSzPts val="2800"/>
              <a:buChar char="–"/>
              <a:defRPr>
                <a:latin typeface="Times New Roman"/>
                <a:ea typeface="Times New Roman"/>
                <a:cs typeface="Times New Roman"/>
                <a:sym typeface="Times New Roman"/>
              </a:defRPr>
            </a:lvl2pPr>
            <a:lvl3pPr indent="-381000" lvl="2" marL="1371600" algn="l">
              <a:lnSpc>
                <a:spcPct val="100000"/>
              </a:lnSpc>
              <a:spcBef>
                <a:spcPts val="480"/>
              </a:spcBef>
              <a:spcAft>
                <a:spcPts val="0"/>
              </a:spcAft>
              <a:buClr>
                <a:schemeClr val="dk1"/>
              </a:buClr>
              <a:buSzPts val="2400"/>
              <a:buChar char="•"/>
              <a:defRPr>
                <a:latin typeface="Times New Roman"/>
                <a:ea typeface="Times New Roman"/>
                <a:cs typeface="Times New Roman"/>
                <a:sym typeface="Times New Roman"/>
              </a:defRPr>
            </a:lvl3pPr>
            <a:lvl4pPr indent="-355600" lvl="3" marL="1828800" algn="l">
              <a:lnSpc>
                <a:spcPct val="100000"/>
              </a:lnSpc>
              <a:spcBef>
                <a:spcPts val="400"/>
              </a:spcBef>
              <a:spcAft>
                <a:spcPts val="0"/>
              </a:spcAft>
              <a:buClr>
                <a:schemeClr val="dk1"/>
              </a:buClr>
              <a:buSzPts val="2000"/>
              <a:buChar char="–"/>
              <a:defRPr>
                <a:latin typeface="Times New Roman"/>
                <a:ea typeface="Times New Roman"/>
                <a:cs typeface="Times New Roman"/>
                <a:sym typeface="Times New Roman"/>
              </a:defRPr>
            </a:lvl4pPr>
            <a:lvl5pPr indent="-355600" lvl="4" marL="2286000" algn="l">
              <a:lnSpc>
                <a:spcPct val="100000"/>
              </a:lnSpc>
              <a:spcBef>
                <a:spcPts val="400"/>
              </a:spcBef>
              <a:spcAft>
                <a:spcPts val="0"/>
              </a:spcAft>
              <a:buClr>
                <a:schemeClr val="dk1"/>
              </a:buClr>
              <a:buSzPts val="2000"/>
              <a:buChar char="»"/>
              <a:defRPr>
                <a:latin typeface="Times New Roman"/>
                <a:ea typeface="Times New Roman"/>
                <a:cs typeface="Times New Roman"/>
                <a:sym typeface="Times New Roman"/>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 name="Google Shape;86;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87" name="Google Shape;87;p83"/>
          <p:cNvCxnSpPr/>
          <p:nvPr/>
        </p:nvCxnSpPr>
        <p:spPr>
          <a:xfrm>
            <a:off x="609600" y="6324600"/>
            <a:ext cx="8534400" cy="0"/>
          </a:xfrm>
          <a:prstGeom prst="straightConnector1">
            <a:avLst/>
          </a:prstGeom>
          <a:noFill/>
          <a:ln cap="flat" cmpd="sng" w="25400">
            <a:solidFill>
              <a:srgbClr val="C2D59B"/>
            </a:solidFill>
            <a:prstDash val="solid"/>
            <a:round/>
            <a:headEnd len="sm" w="sm" type="none"/>
            <a:tailEnd len="sm" w="sm" type="none"/>
          </a:ln>
        </p:spPr>
      </p:cxnSp>
      <p:cxnSp>
        <p:nvCxnSpPr>
          <p:cNvPr id="88" name="Google Shape;88;p83"/>
          <p:cNvCxnSpPr/>
          <p:nvPr/>
        </p:nvCxnSpPr>
        <p:spPr>
          <a:xfrm>
            <a:off x="0" y="304800"/>
            <a:ext cx="8534400" cy="0"/>
          </a:xfrm>
          <a:prstGeom prst="straightConnector1">
            <a:avLst/>
          </a:prstGeom>
          <a:noFill/>
          <a:ln cap="flat" cmpd="sng" w="25400">
            <a:solidFill>
              <a:srgbClr val="C2D59B"/>
            </a:solidFill>
            <a:prstDash val="solid"/>
            <a:round/>
            <a:headEnd len="sm" w="sm" type="none"/>
            <a:tailEnd len="sm" w="sm" type="none"/>
          </a:ln>
        </p:spPr>
      </p:cxnSp>
      <p:sp>
        <p:nvSpPr>
          <p:cNvPr id="89" name="Google Shape;89;p83"/>
          <p:cNvSpPr txBox="1"/>
          <p:nvPr>
            <p:ph idx="2" type="subTitle"/>
          </p:nvPr>
        </p:nvSpPr>
        <p:spPr>
          <a:xfrm>
            <a:off x="457200" y="533400"/>
            <a:ext cx="8686800" cy="1066800"/>
          </a:xfrm>
          <a:prstGeom prst="rect">
            <a:avLst/>
          </a:prstGeom>
          <a:noFill/>
          <a:ln>
            <a:noFill/>
          </a:ln>
        </p:spPr>
        <p:txBody>
          <a:bodyPr anchorCtr="0" anchor="t" bIns="45700" lIns="91425" spcFirstLastPara="1" rIns="91425" wrap="square" tIns="45700">
            <a:normAutofit/>
          </a:bodyPr>
          <a:lstStyle>
            <a:lvl1pPr lvl="0" algn="l">
              <a:lnSpc>
                <a:spcPct val="154545"/>
              </a:lnSpc>
              <a:spcBef>
                <a:spcPts val="600"/>
              </a:spcBef>
              <a:spcAft>
                <a:spcPts val="0"/>
              </a:spcAft>
              <a:buClr>
                <a:srgbClr val="FF9900"/>
              </a:buClr>
              <a:buSzPts val="4400"/>
              <a:buNone/>
              <a:defRPr sz="4400">
                <a:solidFill>
                  <a:srgbClr val="FF9900"/>
                </a:solidFill>
                <a:latin typeface="Verdana"/>
                <a:ea typeface="Verdana"/>
                <a:cs typeface="Verdana"/>
                <a:sym typeface="Verdana"/>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90" name="Google Shape;90;p83"/>
          <p:cNvSpPr txBox="1"/>
          <p:nvPr/>
        </p:nvSpPr>
        <p:spPr>
          <a:xfrm>
            <a:off x="7263063" y="533400"/>
            <a:ext cx="1652337"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54545"/>
              </a:lnSpc>
              <a:spcBef>
                <a:spcPts val="0"/>
              </a:spcBef>
              <a:spcAft>
                <a:spcPts val="0"/>
              </a:spcAft>
              <a:buClr>
                <a:srgbClr val="538CD5"/>
              </a:buClr>
              <a:buSzPts val="4400"/>
              <a:buFont typeface="Arial"/>
              <a:buNone/>
            </a:pPr>
            <a:r>
              <a:rPr b="0" i="0" lang="en-US" sz="4400" u="none" cap="none" strike="noStrike">
                <a:solidFill>
                  <a:srgbClr val="538CD5"/>
                </a:solidFill>
                <a:latin typeface="Verdana"/>
                <a:ea typeface="Verdana"/>
                <a:cs typeface="Verdana"/>
                <a:sym typeface="Verdana"/>
              </a:rPr>
              <a:t>&gt;&gt;&gt;</a:t>
            </a:r>
            <a:endParaRPr b="0" i="0" sz="4400" u="none" cap="none" strike="noStrike">
              <a:solidFill>
                <a:srgbClr val="538CD5"/>
              </a:solidFill>
              <a:latin typeface="Verdana"/>
              <a:ea typeface="Verdana"/>
              <a:cs typeface="Verdana"/>
              <a:sym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400"/>
              <a:buFont typeface="Verdana"/>
              <a:buNone/>
              <a:defRPr b="0" i="0" sz="44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Verdana"/>
                <a:ea typeface="Verdana"/>
                <a:cs typeface="Verdana"/>
                <a:sym typeface="Verdana"/>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Verdana"/>
                <a:ea typeface="Verdana"/>
                <a:cs typeface="Verdana"/>
                <a:sym typeface="Verdana"/>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9pPr>
          </a:lstStyle>
          <a:p/>
        </p:txBody>
      </p:sp>
      <p:sp>
        <p:nvSpPr>
          <p:cNvPr id="12" name="Google Shape;12;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3" name="Google Shape;13;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28.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idx="2" type="subTitle"/>
          </p:nvPr>
        </p:nvSpPr>
        <p:spPr>
          <a:xfrm>
            <a:off x="609600" y="3810000"/>
            <a:ext cx="8382000" cy="2895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D74B13"/>
              </a:buClr>
              <a:buSzPts val="7200"/>
              <a:buNone/>
            </a:pPr>
            <a:r>
              <a:rPr lang="en-US"/>
              <a:t>E-Business and E-Commerce</a:t>
            </a:r>
            <a:endParaRPr/>
          </a:p>
        </p:txBody>
      </p:sp>
      <p:sp>
        <p:nvSpPr>
          <p:cNvPr id="145" name="Google Shape;145;p1"/>
          <p:cNvSpPr txBox="1"/>
          <p:nvPr>
            <p:ph idx="1" type="body"/>
          </p:nvPr>
        </p:nvSpPr>
        <p:spPr>
          <a:xfrm>
            <a:off x="2590799" y="1752600"/>
            <a:ext cx="2057401" cy="1752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A0B94F"/>
              </a:buClr>
              <a:buSzPts val="115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0"/>
          <p:cNvSpPr txBox="1"/>
          <p:nvPr>
            <p:ph idx="1" type="subTitle"/>
          </p:nvPr>
        </p:nvSpPr>
        <p:spPr>
          <a:xfrm>
            <a:off x="457200" y="-457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Definitions and Concepts</a:t>
            </a:r>
            <a:endParaRPr/>
          </a:p>
        </p:txBody>
      </p:sp>
      <p:sp>
        <p:nvSpPr>
          <p:cNvPr id="208" name="Google Shape;208;p10"/>
          <p:cNvSpPr txBox="1"/>
          <p:nvPr>
            <p:ph idx="2" type="body"/>
          </p:nvPr>
        </p:nvSpPr>
        <p:spPr>
          <a:xfrm>
            <a:off x="228599" y="1905000"/>
            <a:ext cx="8610600" cy="48006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0"/>
              </a:spcBef>
              <a:spcAft>
                <a:spcPts val="0"/>
              </a:spcAft>
              <a:buClr>
                <a:schemeClr val="dk1"/>
              </a:buClr>
              <a:buSzPct val="100000"/>
              <a:buNone/>
            </a:pPr>
            <a:r>
              <a:t/>
            </a:r>
            <a:endParaRPr/>
          </a:p>
          <a:p>
            <a:pPr indent="-342900" lvl="0" marL="342900" rtl="0" algn="l">
              <a:lnSpc>
                <a:spcPct val="100000"/>
              </a:lnSpc>
              <a:spcBef>
                <a:spcPts val="448"/>
              </a:spcBef>
              <a:spcAft>
                <a:spcPts val="0"/>
              </a:spcAft>
              <a:buClr>
                <a:schemeClr val="dk1"/>
              </a:buClr>
              <a:buSzPct val="100000"/>
              <a:buChar char="•"/>
            </a:pPr>
            <a:r>
              <a:rPr b="1" lang="en-US"/>
              <a:t>Brick-and-Mortar Organizations: </a:t>
            </a:r>
            <a:r>
              <a:rPr lang="en-US"/>
              <a:t>organizations that exist as purely physical organizations.</a:t>
            </a:r>
            <a:endParaRPr/>
          </a:p>
          <a:p>
            <a:pPr indent="-342900" lvl="0" marL="342900" rtl="0" algn="l">
              <a:lnSpc>
                <a:spcPct val="100000"/>
              </a:lnSpc>
              <a:spcBef>
                <a:spcPts val="448"/>
              </a:spcBef>
              <a:spcAft>
                <a:spcPts val="0"/>
              </a:spcAft>
              <a:buClr>
                <a:schemeClr val="dk1"/>
              </a:buClr>
              <a:buSzPct val="100000"/>
              <a:buChar char="•"/>
            </a:pPr>
            <a:r>
              <a:rPr lang="en-US"/>
              <a:t>The term "</a:t>
            </a:r>
            <a:r>
              <a:rPr b="1" lang="en-US"/>
              <a:t>brick-and-mortar</a:t>
            </a:r>
            <a:r>
              <a:rPr lang="en-US"/>
              <a:t>" refers to a traditional street-side business that offers products and services to its customers face-to-face in an office or </a:t>
            </a:r>
            <a:r>
              <a:rPr b="1" lang="en-US"/>
              <a:t>store</a:t>
            </a:r>
            <a:r>
              <a:rPr lang="en-US"/>
              <a:t> that the business owns or rents. The local grocery </a:t>
            </a:r>
            <a:r>
              <a:rPr b="1" lang="en-US"/>
              <a:t>store</a:t>
            </a:r>
            <a:r>
              <a:rPr lang="en-US"/>
              <a:t> and the corner bank are examples of </a:t>
            </a:r>
            <a:r>
              <a:rPr b="1" lang="en-US"/>
              <a:t>brick-and-mortar</a:t>
            </a:r>
            <a:r>
              <a:rPr lang="en-US"/>
              <a:t> companies.</a:t>
            </a:r>
            <a:endParaRPr/>
          </a:p>
          <a:p>
            <a:pPr indent="-342900" lvl="0" marL="342900" rtl="0" algn="l">
              <a:lnSpc>
                <a:spcPct val="100000"/>
              </a:lnSpc>
              <a:spcBef>
                <a:spcPts val="448"/>
              </a:spcBef>
              <a:spcAft>
                <a:spcPts val="0"/>
              </a:spcAft>
              <a:buClr>
                <a:schemeClr val="dk1"/>
              </a:buClr>
              <a:buSzPct val="100000"/>
              <a:buChar char="•"/>
            </a:pPr>
            <a:r>
              <a:rPr b="1" lang="en-US"/>
              <a:t>Virtual (or pure-play) Organizations: </a:t>
            </a:r>
            <a:r>
              <a:rPr lang="en-US"/>
              <a:t>all dimensions of the organization are digital and they engage in pure electronic commerce only.</a:t>
            </a:r>
            <a:endParaRPr/>
          </a:p>
          <a:p>
            <a:pPr indent="-342900" lvl="0" marL="342900" rtl="0" algn="l">
              <a:lnSpc>
                <a:spcPct val="100000"/>
              </a:lnSpc>
              <a:spcBef>
                <a:spcPts val="448"/>
              </a:spcBef>
              <a:spcAft>
                <a:spcPts val="0"/>
              </a:spcAft>
              <a:buClr>
                <a:schemeClr val="dk1"/>
              </a:buClr>
              <a:buSzPct val="100000"/>
              <a:buChar char="•"/>
            </a:pPr>
            <a:r>
              <a:rPr b="1" lang="en-US"/>
              <a:t>Clicks-and-Mortar (or Clicks-and-Bricks): </a:t>
            </a:r>
            <a:r>
              <a:rPr lang="en-US"/>
              <a:t>organizations that are partial electronic commerce (EC) combining both virtual and physical dimensions.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Definitions and Concepts</a:t>
            </a:r>
            <a:endParaRPr/>
          </a:p>
        </p:txBody>
      </p:sp>
      <p:sp>
        <p:nvSpPr>
          <p:cNvPr id="214" name="Google Shape;214;p11"/>
          <p:cNvSpPr txBox="1"/>
          <p:nvPr>
            <p:ph idx="2" type="body"/>
          </p:nvPr>
        </p:nvSpPr>
        <p:spPr>
          <a:xfrm>
            <a:off x="457200" y="1981200"/>
            <a:ext cx="8153400" cy="42672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00000"/>
              </a:lnSpc>
              <a:spcBef>
                <a:spcPts val="0"/>
              </a:spcBef>
              <a:spcAft>
                <a:spcPts val="0"/>
              </a:spcAft>
              <a:buClr>
                <a:schemeClr val="dk1"/>
              </a:buClr>
              <a:buSzPct val="100000"/>
              <a:buChar char="•"/>
            </a:pPr>
            <a:r>
              <a:rPr lang="en-US"/>
              <a:t>Purchasing a shirt at Walmart Online or a book from </a:t>
            </a:r>
            <a:r>
              <a:rPr b="1" lang="en-US"/>
              <a:t>Amazon.com </a:t>
            </a:r>
            <a:r>
              <a:rPr lang="en-US"/>
              <a:t>is an example of partial EC because the merchandise, although bought and paid for digitally, is physically delivered by company.</a:t>
            </a:r>
            <a:endParaRPr/>
          </a:p>
          <a:p>
            <a:pPr indent="-200660" lvl="0" marL="342900" rtl="0" algn="l">
              <a:lnSpc>
                <a:spcPct val="100000"/>
              </a:lnSpc>
              <a:spcBef>
                <a:spcPts val="448"/>
              </a:spcBef>
              <a:spcAft>
                <a:spcPts val="0"/>
              </a:spcAft>
              <a:buClr>
                <a:schemeClr val="dk1"/>
              </a:buClr>
              <a:buSzPct val="100000"/>
              <a:buNone/>
            </a:pPr>
            <a:r>
              <a:t/>
            </a:r>
            <a:endParaRPr/>
          </a:p>
          <a:p>
            <a:pPr indent="-342900" lvl="0" marL="342900" rtl="0" algn="l">
              <a:lnSpc>
                <a:spcPct val="100000"/>
              </a:lnSpc>
              <a:spcBef>
                <a:spcPts val="448"/>
              </a:spcBef>
              <a:spcAft>
                <a:spcPts val="0"/>
              </a:spcAft>
              <a:buClr>
                <a:schemeClr val="dk1"/>
              </a:buClr>
              <a:buSzPct val="100000"/>
              <a:buChar char="•"/>
            </a:pPr>
            <a:r>
              <a:rPr lang="en-US"/>
              <a:t>In contrast, buying an e-book from </a:t>
            </a:r>
            <a:r>
              <a:rPr b="1" lang="en-US"/>
              <a:t>Amazon.com </a:t>
            </a:r>
            <a:r>
              <a:rPr lang="en-US"/>
              <a:t>or a software product from </a:t>
            </a:r>
            <a:r>
              <a:rPr b="1" lang="en-US"/>
              <a:t>Buy.com </a:t>
            </a:r>
            <a:r>
              <a:rPr lang="en-US"/>
              <a:t>constitutes pure EC because the product itself as well as its delivery, payment, and transfer are digital. </a:t>
            </a:r>
            <a:endParaRPr/>
          </a:p>
          <a:p>
            <a:pPr indent="-200660" lvl="0" marL="342900" rtl="0" algn="l">
              <a:lnSpc>
                <a:spcPct val="100000"/>
              </a:lnSpc>
              <a:spcBef>
                <a:spcPts val="448"/>
              </a:spcBef>
              <a:spcAft>
                <a:spcPts val="0"/>
              </a:spcAft>
              <a:buClr>
                <a:schemeClr val="dk1"/>
              </a:buClr>
              <a:buSzPct val="100000"/>
              <a:buNone/>
            </a:pPr>
            <a:r>
              <a:t/>
            </a:r>
            <a:endParaRPr/>
          </a:p>
          <a:p>
            <a:pPr indent="-342900" lvl="0" marL="342900" rtl="0" algn="l">
              <a:lnSpc>
                <a:spcPct val="100000"/>
              </a:lnSpc>
              <a:spcBef>
                <a:spcPts val="448"/>
              </a:spcBef>
              <a:spcAft>
                <a:spcPts val="0"/>
              </a:spcAft>
              <a:buClr>
                <a:schemeClr val="dk1"/>
              </a:buClr>
              <a:buSzPct val="100000"/>
              <a:buChar char="•"/>
            </a:pPr>
            <a:r>
              <a:rPr lang="en-US"/>
              <a:t>To avoid confusion, we use the term </a:t>
            </a:r>
            <a:r>
              <a:rPr i="1" lang="en-US"/>
              <a:t>electronic commerce </a:t>
            </a:r>
            <a:r>
              <a:rPr lang="en-US"/>
              <a:t>to denote both pure and partial EC.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t/>
            </a:r>
            <a:endParaRPr/>
          </a:p>
        </p:txBody>
      </p:sp>
      <p:sp>
        <p:nvSpPr>
          <p:cNvPr id="220" name="Google Shape;220;p12"/>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pic>
        <p:nvPicPr>
          <p:cNvPr id="221" name="Google Shape;221;p12"/>
          <p:cNvPicPr preferRelativeResize="0"/>
          <p:nvPr/>
        </p:nvPicPr>
        <p:blipFill rotWithShape="1">
          <a:blip r:embed="rId3">
            <a:alphaModFix/>
          </a:blip>
          <a:srcRect b="47693" l="7439" r="35537" t="23076"/>
          <a:stretch/>
        </p:blipFill>
        <p:spPr>
          <a:xfrm>
            <a:off x="76199" y="1028700"/>
            <a:ext cx="8716879" cy="240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t/>
            </a:r>
            <a:endParaRPr/>
          </a:p>
        </p:txBody>
      </p:sp>
      <p:sp>
        <p:nvSpPr>
          <p:cNvPr id="227" name="Google Shape;227;p13"/>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pic>
        <p:nvPicPr>
          <p:cNvPr id="228" name="Google Shape;228;p13"/>
          <p:cNvPicPr preferRelativeResize="0"/>
          <p:nvPr/>
        </p:nvPicPr>
        <p:blipFill rotWithShape="1">
          <a:blip r:embed="rId3">
            <a:alphaModFix/>
          </a:blip>
          <a:srcRect b="33704" l="9166" r="43333" t="21852"/>
          <a:stretch/>
        </p:blipFill>
        <p:spPr>
          <a:xfrm>
            <a:off x="304800" y="685800"/>
            <a:ext cx="8686800" cy="457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4"/>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t/>
            </a:r>
            <a:endParaRPr/>
          </a:p>
        </p:txBody>
      </p:sp>
      <p:sp>
        <p:nvSpPr>
          <p:cNvPr id="234" name="Google Shape;234;p14"/>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pic>
        <p:nvPicPr>
          <p:cNvPr id="235" name="Google Shape;235;p14"/>
          <p:cNvPicPr preferRelativeResize="0"/>
          <p:nvPr/>
        </p:nvPicPr>
        <p:blipFill rotWithShape="1">
          <a:blip r:embed="rId3">
            <a:alphaModFix/>
          </a:blip>
          <a:srcRect b="30741" l="10000" r="44166" t="20370"/>
          <a:stretch/>
        </p:blipFill>
        <p:spPr>
          <a:xfrm>
            <a:off x="228598" y="685799"/>
            <a:ext cx="8534401" cy="51206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5"/>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8000"/>
              <a:buNone/>
            </a:pPr>
            <a:r>
              <a:t/>
            </a:r>
            <a:endParaRPr sz="8000"/>
          </a:p>
        </p:txBody>
      </p:sp>
      <p:sp>
        <p:nvSpPr>
          <p:cNvPr id="242" name="Google Shape;242;p15"/>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0" lvl="0" marL="342900" rtl="0" algn="l">
              <a:lnSpc>
                <a:spcPct val="100000"/>
              </a:lnSpc>
              <a:spcBef>
                <a:spcPts val="0"/>
              </a:spcBef>
              <a:spcAft>
                <a:spcPts val="0"/>
              </a:spcAft>
              <a:buClr>
                <a:schemeClr val="dk1"/>
              </a:buClr>
              <a:buSzPts val="6000"/>
              <a:buNone/>
            </a:pPr>
            <a:r>
              <a:t/>
            </a:r>
            <a:endParaRPr sz="6000"/>
          </a:p>
        </p:txBody>
      </p:sp>
      <p:pic>
        <p:nvPicPr>
          <p:cNvPr id="243" name="Google Shape;243;p15"/>
          <p:cNvPicPr preferRelativeResize="0"/>
          <p:nvPr/>
        </p:nvPicPr>
        <p:blipFill rotWithShape="1">
          <a:blip r:embed="rId3">
            <a:alphaModFix/>
          </a:blip>
          <a:srcRect b="27777" l="6666" r="33334" t="20369"/>
          <a:stretch/>
        </p:blipFill>
        <p:spPr>
          <a:xfrm>
            <a:off x="304800" y="782444"/>
            <a:ext cx="8072845" cy="3924300"/>
          </a:xfrm>
          <a:prstGeom prst="rect">
            <a:avLst/>
          </a:prstGeom>
          <a:solidFill>
            <a:srgbClr val="EAF1DD"/>
          </a:solidFill>
          <a:ln>
            <a:noFill/>
          </a:ln>
        </p:spPr>
      </p:pic>
      <p:sp>
        <p:nvSpPr>
          <p:cNvPr id="244" name="Google Shape;244;p15"/>
          <p:cNvSpPr/>
          <p:nvPr/>
        </p:nvSpPr>
        <p:spPr>
          <a:xfrm>
            <a:off x="6729760" y="3484756"/>
            <a:ext cx="2414239" cy="1849244"/>
          </a:xfrm>
          <a:prstGeom prst="rect">
            <a:avLst/>
          </a:prstGeom>
          <a:solidFill>
            <a:srgbClr val="EAF1D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0000"/>
                </a:solidFill>
                <a:latin typeface="Garamond"/>
                <a:ea typeface="Garamond"/>
                <a:cs typeface="Garamond"/>
                <a:sym typeface="Garamond"/>
              </a:rPr>
              <a:t>Amazon, Flipcart </a:t>
            </a:r>
            <a:endParaRPr b="0" i="0" sz="4000" u="none" cap="none" strike="noStrike">
              <a:solidFill>
                <a:srgbClr val="FF0000"/>
              </a:solidFill>
              <a:latin typeface="Garamond"/>
              <a:ea typeface="Garamond"/>
              <a:cs typeface="Garamond"/>
              <a:sym typeface="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t/>
            </a:r>
            <a:endParaRPr/>
          </a:p>
        </p:txBody>
      </p:sp>
      <p:sp>
        <p:nvSpPr>
          <p:cNvPr id="250" name="Google Shape;250;p16"/>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pic>
        <p:nvPicPr>
          <p:cNvPr id="251" name="Google Shape;251;p16"/>
          <p:cNvPicPr preferRelativeResize="0"/>
          <p:nvPr/>
        </p:nvPicPr>
        <p:blipFill rotWithShape="1">
          <a:blip r:embed="rId3">
            <a:alphaModFix/>
          </a:blip>
          <a:srcRect b="25774" l="9536" r="40206" t="20619"/>
          <a:stretch/>
        </p:blipFill>
        <p:spPr>
          <a:xfrm>
            <a:off x="190500" y="260194"/>
            <a:ext cx="8839200" cy="5754030"/>
          </a:xfrm>
          <a:prstGeom prst="rect">
            <a:avLst/>
          </a:prstGeom>
          <a:noFill/>
          <a:ln>
            <a:noFill/>
          </a:ln>
        </p:spPr>
      </p:pic>
      <p:sp>
        <p:nvSpPr>
          <p:cNvPr id="252" name="Google Shape;252;p16"/>
          <p:cNvSpPr/>
          <p:nvPr/>
        </p:nvSpPr>
        <p:spPr>
          <a:xfrm>
            <a:off x="7107973" y="4337824"/>
            <a:ext cx="1905000" cy="16764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Customize page as per your own interest</a:t>
            </a:r>
            <a:endParaRPr b="0" i="0" sz="1800" u="none" cap="none" strike="noStrike">
              <a:solidFill>
                <a:schemeClr val="dk1"/>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 name="Shape 256"/>
        <p:cNvGrpSpPr/>
        <p:nvPr/>
      </p:nvGrpSpPr>
      <p:grpSpPr>
        <a:xfrm>
          <a:off x="0" y="0"/>
          <a:ext cx="0" cy="0"/>
          <a:chOff x="0" y="0"/>
          <a:chExt cx="0" cy="0"/>
        </a:xfrm>
      </p:grpSpPr>
      <p:sp>
        <p:nvSpPr>
          <p:cNvPr id="257" name="Google Shape;257;p17"/>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’S ABOUT BUSINESS 9.1</a:t>
            </a:r>
            <a:endParaRPr/>
          </a:p>
        </p:txBody>
      </p:sp>
      <p:sp>
        <p:nvSpPr>
          <p:cNvPr id="258" name="Google Shape;258;p17"/>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FlightCar</a:t>
            </a:r>
            <a:endParaRPr/>
          </a:p>
          <a:p>
            <a:pPr indent="-514350" lvl="1" marL="971550" rtl="0" algn="l">
              <a:lnSpc>
                <a:spcPct val="100000"/>
              </a:lnSpc>
              <a:spcBef>
                <a:spcPts val="480"/>
              </a:spcBef>
              <a:spcAft>
                <a:spcPts val="0"/>
              </a:spcAft>
              <a:buSzPts val="2400"/>
              <a:buAutoNum type="arabicPeriod"/>
            </a:pPr>
            <a:r>
              <a:rPr lang="en-US"/>
              <a:t>What are possible disadvantages of FlightCar’s business model for its customers? Provide specific examples to support your answer.</a:t>
            </a:r>
            <a:endParaRPr/>
          </a:p>
          <a:p>
            <a:pPr indent="-514350" lvl="1" marL="971550" rtl="0" algn="l">
              <a:lnSpc>
                <a:spcPct val="100000"/>
              </a:lnSpc>
              <a:spcBef>
                <a:spcPts val="480"/>
              </a:spcBef>
              <a:spcAft>
                <a:spcPts val="0"/>
              </a:spcAft>
              <a:buSzPts val="2400"/>
              <a:buAutoNum type="arabicPeriod"/>
            </a:pPr>
            <a:r>
              <a:rPr lang="en-US"/>
              <a:t>Can FlightCar survive in its marketplace? Why or why not? Support your answer.</a:t>
            </a:r>
            <a:endParaRPr/>
          </a:p>
          <a:p>
            <a:pPr indent="-514350" lvl="1" marL="971550" rtl="0" algn="l">
              <a:lnSpc>
                <a:spcPct val="100000"/>
              </a:lnSpc>
              <a:spcBef>
                <a:spcPts val="480"/>
              </a:spcBef>
              <a:spcAft>
                <a:spcPts val="0"/>
              </a:spcAft>
              <a:buSzPts val="2400"/>
              <a:buAutoNum type="arabicPeriod"/>
            </a:pPr>
            <a:r>
              <a:rPr lang="en-US"/>
              <a:t>Would you allow FlightCar to rent your car while you were traveling? Why or why not? Support your answer. Does your answer to this question have any bearing on your answer to Question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t/>
            </a:r>
            <a:endParaRPr/>
          </a:p>
        </p:txBody>
      </p:sp>
      <p:sp>
        <p:nvSpPr>
          <p:cNvPr id="264" name="Google Shape;264;p18"/>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pic>
        <p:nvPicPr>
          <p:cNvPr id="265" name="Google Shape;265;p18"/>
          <p:cNvPicPr preferRelativeResize="0"/>
          <p:nvPr/>
        </p:nvPicPr>
        <p:blipFill rotWithShape="1">
          <a:blip r:embed="rId3">
            <a:alphaModFix/>
          </a:blip>
          <a:srcRect b="38148" l="13332" r="50000" t="21852"/>
          <a:stretch/>
        </p:blipFill>
        <p:spPr>
          <a:xfrm>
            <a:off x="685799" y="723900"/>
            <a:ext cx="8009467" cy="4914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Types of E-Commerce</a:t>
            </a:r>
            <a:endParaRPr/>
          </a:p>
        </p:txBody>
      </p:sp>
      <p:sp>
        <p:nvSpPr>
          <p:cNvPr id="272" name="Google Shape;272;p19"/>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Business-to-Consumer (B2C)</a:t>
            </a:r>
            <a:endParaRPr/>
          </a:p>
          <a:p>
            <a:pPr indent="-342900" lvl="0" marL="342900" rtl="0" algn="l">
              <a:lnSpc>
                <a:spcPct val="100000"/>
              </a:lnSpc>
              <a:spcBef>
                <a:spcPts val="592"/>
              </a:spcBef>
              <a:spcAft>
                <a:spcPts val="0"/>
              </a:spcAft>
              <a:buClr>
                <a:schemeClr val="dk1"/>
              </a:buClr>
              <a:buSzPct val="100000"/>
              <a:buChar char="•"/>
            </a:pPr>
            <a:r>
              <a:rPr lang="en-US"/>
              <a:t>Business-to-Business (B2B)</a:t>
            </a:r>
            <a:endParaRPr/>
          </a:p>
          <a:p>
            <a:pPr indent="-342900" lvl="0" marL="342900" rtl="0" algn="l">
              <a:lnSpc>
                <a:spcPct val="100000"/>
              </a:lnSpc>
              <a:spcBef>
                <a:spcPts val="592"/>
              </a:spcBef>
              <a:spcAft>
                <a:spcPts val="0"/>
              </a:spcAft>
              <a:buClr>
                <a:schemeClr val="dk1"/>
              </a:buClr>
              <a:buSzPct val="100000"/>
              <a:buChar char="•"/>
            </a:pPr>
            <a:r>
              <a:rPr lang="en-US"/>
              <a:t>Consumer-to-Consumer (C2C)</a:t>
            </a:r>
            <a:endParaRPr/>
          </a:p>
          <a:p>
            <a:pPr indent="-342900" lvl="0" marL="342900" rtl="0" algn="l">
              <a:lnSpc>
                <a:spcPct val="100000"/>
              </a:lnSpc>
              <a:spcBef>
                <a:spcPts val="592"/>
              </a:spcBef>
              <a:spcAft>
                <a:spcPts val="0"/>
              </a:spcAft>
              <a:buClr>
                <a:schemeClr val="dk1"/>
              </a:buClr>
              <a:buSzPct val="100000"/>
              <a:buChar char="•"/>
            </a:pPr>
            <a:r>
              <a:rPr lang="en-US"/>
              <a:t>Business-to-Employee (B2E)</a:t>
            </a:r>
            <a:endParaRPr/>
          </a:p>
          <a:p>
            <a:pPr indent="-342900" lvl="0" marL="342900" rtl="0" algn="l">
              <a:lnSpc>
                <a:spcPct val="100000"/>
              </a:lnSpc>
              <a:spcBef>
                <a:spcPts val="592"/>
              </a:spcBef>
              <a:spcAft>
                <a:spcPts val="0"/>
              </a:spcAft>
              <a:buClr>
                <a:schemeClr val="dk1"/>
              </a:buClr>
              <a:buSzPct val="100000"/>
              <a:buChar char="•"/>
            </a:pPr>
            <a:r>
              <a:rPr lang="en-US"/>
              <a:t>E-government</a:t>
            </a:r>
            <a:endParaRPr/>
          </a:p>
          <a:p>
            <a:pPr indent="-342900" lvl="0" marL="342900" rtl="0" algn="l">
              <a:lnSpc>
                <a:spcPct val="100000"/>
              </a:lnSpc>
              <a:spcBef>
                <a:spcPts val="592"/>
              </a:spcBef>
              <a:spcAft>
                <a:spcPts val="0"/>
              </a:spcAft>
              <a:buClr>
                <a:schemeClr val="dk1"/>
              </a:buClr>
              <a:buSzPct val="100000"/>
              <a:buChar char="•"/>
            </a:pPr>
            <a:r>
              <a:rPr lang="en-US"/>
              <a:t>Government-to-Citizen (G2C)</a:t>
            </a:r>
            <a:endParaRPr/>
          </a:p>
          <a:p>
            <a:pPr indent="-342900" lvl="0" marL="342900" rtl="0" algn="l">
              <a:lnSpc>
                <a:spcPct val="100000"/>
              </a:lnSpc>
              <a:spcBef>
                <a:spcPts val="592"/>
              </a:spcBef>
              <a:spcAft>
                <a:spcPts val="0"/>
              </a:spcAft>
              <a:buClr>
                <a:schemeClr val="dk1"/>
              </a:buClr>
              <a:buSzPct val="100000"/>
              <a:buChar char="•"/>
            </a:pPr>
            <a:r>
              <a:rPr lang="en-US"/>
              <a:t>Government-to-Business (G2B)</a:t>
            </a:r>
            <a:endParaRPr/>
          </a:p>
          <a:p>
            <a:pPr indent="-342900" lvl="0" marL="342900" rtl="0" algn="l">
              <a:lnSpc>
                <a:spcPct val="100000"/>
              </a:lnSpc>
              <a:spcBef>
                <a:spcPts val="592"/>
              </a:spcBef>
              <a:spcAft>
                <a:spcPts val="0"/>
              </a:spcAft>
              <a:buClr>
                <a:schemeClr val="dk1"/>
              </a:buClr>
              <a:buSzPct val="100000"/>
              <a:buChar char="•"/>
            </a:pPr>
            <a:r>
              <a:rPr lang="en-US"/>
              <a:t>Mobile Commerce (m-commerce)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t/>
            </a:r>
            <a:endParaRPr/>
          </a:p>
        </p:txBody>
      </p:sp>
      <p:sp>
        <p:nvSpPr>
          <p:cNvPr id="151" name="Google Shape;151;p2"/>
          <p:cNvSpPr txBox="1"/>
          <p:nvPr>
            <p:ph idx="1" type="body"/>
          </p:nvPr>
        </p:nvSpPr>
        <p:spPr>
          <a:xfrm>
            <a:off x="457200" y="1371600"/>
            <a:ext cx="8229600" cy="4754563"/>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rgbClr val="00B0F0"/>
              </a:buClr>
              <a:buSzPts val="3200"/>
              <a:buFont typeface="Georgia"/>
              <a:buAutoNum type="arabicPeriod"/>
            </a:pPr>
            <a:r>
              <a:rPr lang="en-US"/>
              <a:t>Overview of E-Business and E-Commerce</a:t>
            </a:r>
            <a:endParaRPr/>
          </a:p>
          <a:p>
            <a:pPr indent="-514350" lvl="0" marL="514350" rtl="0" algn="l">
              <a:lnSpc>
                <a:spcPct val="100000"/>
              </a:lnSpc>
              <a:spcBef>
                <a:spcPts val="640"/>
              </a:spcBef>
              <a:spcAft>
                <a:spcPts val="0"/>
              </a:spcAft>
              <a:buClr>
                <a:srgbClr val="00B0F0"/>
              </a:buClr>
              <a:buSzPts val="3200"/>
              <a:buFont typeface="Georgia"/>
              <a:buAutoNum type="arabicPeriod"/>
            </a:pPr>
            <a:r>
              <a:rPr lang="en-US"/>
              <a:t>Business-to-Consumer (B2C) Electronic Commerce</a:t>
            </a:r>
            <a:endParaRPr/>
          </a:p>
          <a:p>
            <a:pPr indent="-514350" lvl="0" marL="514350" rtl="0" algn="l">
              <a:lnSpc>
                <a:spcPct val="100000"/>
              </a:lnSpc>
              <a:spcBef>
                <a:spcPts val="640"/>
              </a:spcBef>
              <a:spcAft>
                <a:spcPts val="0"/>
              </a:spcAft>
              <a:buClr>
                <a:srgbClr val="00B0F0"/>
              </a:buClr>
              <a:buSzPts val="3200"/>
              <a:buFont typeface="Georgia"/>
              <a:buAutoNum type="arabicPeriod"/>
            </a:pPr>
            <a:r>
              <a:rPr lang="en-US"/>
              <a:t>Business-to-Business (B2B) Electronic Commerce</a:t>
            </a:r>
            <a:endParaRPr/>
          </a:p>
          <a:p>
            <a:pPr indent="-514350" lvl="0" marL="514350" rtl="0" algn="l">
              <a:lnSpc>
                <a:spcPct val="100000"/>
              </a:lnSpc>
              <a:spcBef>
                <a:spcPts val="640"/>
              </a:spcBef>
              <a:spcAft>
                <a:spcPts val="0"/>
              </a:spcAft>
              <a:buClr>
                <a:srgbClr val="00B0F0"/>
              </a:buClr>
              <a:buSzPts val="3200"/>
              <a:buFont typeface="Georgia"/>
              <a:buAutoNum type="arabicPeriod"/>
            </a:pPr>
            <a:r>
              <a:rPr lang="en-US"/>
              <a:t>Ethical and Legal Issues in E-Business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0"/>
          <p:cNvSpPr txBox="1"/>
          <p:nvPr>
            <p:ph idx="1" type="subTitle"/>
          </p:nvPr>
        </p:nvSpPr>
        <p:spPr>
          <a:xfrm>
            <a:off x="304800" y="-457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Types of E-Commerce</a:t>
            </a:r>
            <a:endParaRPr/>
          </a:p>
        </p:txBody>
      </p:sp>
      <p:sp>
        <p:nvSpPr>
          <p:cNvPr id="279" name="Google Shape;279;p20"/>
          <p:cNvSpPr txBox="1"/>
          <p:nvPr>
            <p:ph idx="2" type="body"/>
          </p:nvPr>
        </p:nvSpPr>
        <p:spPr>
          <a:xfrm>
            <a:off x="152400" y="2057400"/>
            <a:ext cx="8839200" cy="41910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b="1" lang="en-US"/>
              <a:t>Business-to-Consumer (B2C): </a:t>
            </a:r>
            <a:r>
              <a:rPr lang="en-US"/>
              <a:t>the sellers are organizations, and the buyers are individuals.</a:t>
            </a:r>
            <a:endParaRPr/>
          </a:p>
          <a:p>
            <a:pPr indent="-342900" lvl="0" marL="342900" rtl="0" algn="l">
              <a:lnSpc>
                <a:spcPct val="100000"/>
              </a:lnSpc>
              <a:spcBef>
                <a:spcPts val="592"/>
              </a:spcBef>
              <a:spcAft>
                <a:spcPts val="0"/>
              </a:spcAft>
              <a:buClr>
                <a:schemeClr val="dk1"/>
              </a:buClr>
              <a:buSzPct val="100000"/>
              <a:buChar char="•"/>
            </a:pPr>
            <a:r>
              <a:rPr b="1" lang="en-US"/>
              <a:t>Business-to-Business (B2B): </a:t>
            </a:r>
            <a:r>
              <a:rPr lang="en-US"/>
              <a:t>both the sellers and the buyers are business organizations. B2B comprises the vast majority of EC volume.</a:t>
            </a:r>
            <a:endParaRPr/>
          </a:p>
          <a:p>
            <a:pPr indent="-342900" lvl="0" marL="342900" rtl="0" algn="l">
              <a:lnSpc>
                <a:spcPct val="100000"/>
              </a:lnSpc>
              <a:spcBef>
                <a:spcPts val="592"/>
              </a:spcBef>
              <a:spcAft>
                <a:spcPts val="0"/>
              </a:spcAft>
              <a:buClr>
                <a:schemeClr val="dk1"/>
              </a:buClr>
              <a:buSzPct val="100000"/>
              <a:buChar char="•"/>
            </a:pPr>
            <a:r>
              <a:rPr b="1" lang="en-US"/>
              <a:t>Consumer-to-Consumer (C2C): </a:t>
            </a:r>
            <a:r>
              <a:rPr lang="en-US"/>
              <a:t>an individual sells products or services to other individuals.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txBox="1"/>
          <p:nvPr>
            <p:ph idx="1" type="subTitle"/>
          </p:nvPr>
        </p:nvSpPr>
        <p:spPr>
          <a:xfrm>
            <a:off x="152400" y="-9906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Types of E-Commerce</a:t>
            </a:r>
            <a:endParaRPr/>
          </a:p>
        </p:txBody>
      </p:sp>
      <p:sp>
        <p:nvSpPr>
          <p:cNvPr id="286" name="Google Shape;286;p21"/>
          <p:cNvSpPr txBox="1"/>
          <p:nvPr>
            <p:ph idx="2" type="body"/>
          </p:nvPr>
        </p:nvSpPr>
        <p:spPr>
          <a:xfrm>
            <a:off x="152400" y="838200"/>
            <a:ext cx="8839200" cy="5867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Char char="•"/>
            </a:pPr>
            <a:r>
              <a:rPr b="1" lang="en-US" sz="2000"/>
              <a:t>Business-to-Employee (B2E): </a:t>
            </a:r>
            <a:r>
              <a:rPr lang="en-US" sz="2000"/>
              <a:t>an organization uses EC internally to provide information and services to its employees.</a:t>
            </a:r>
            <a:endParaRPr sz="2000"/>
          </a:p>
          <a:p>
            <a:pPr indent="-342900" lvl="0" marL="342900" rtl="0" algn="l">
              <a:lnSpc>
                <a:spcPct val="100000"/>
              </a:lnSpc>
              <a:spcBef>
                <a:spcPts val="400"/>
              </a:spcBef>
              <a:spcAft>
                <a:spcPts val="0"/>
              </a:spcAft>
              <a:buClr>
                <a:schemeClr val="dk1"/>
              </a:buClr>
              <a:buSzPts val="2000"/>
              <a:buChar char="•"/>
            </a:pPr>
            <a:r>
              <a:rPr b="1" lang="en-US" sz="2000"/>
              <a:t>E-government: </a:t>
            </a:r>
            <a:r>
              <a:rPr lang="en-US" sz="2000"/>
              <a:t>E-government is the use of Internet technology in general and e-commerce in particular to deliver information and public services to citizens.</a:t>
            </a:r>
            <a:endParaRPr sz="2000"/>
          </a:p>
          <a:p>
            <a:pPr indent="-285750" lvl="1" marL="742950" rtl="0" algn="l">
              <a:lnSpc>
                <a:spcPct val="100000"/>
              </a:lnSpc>
              <a:spcBef>
                <a:spcPts val="360"/>
              </a:spcBef>
              <a:spcAft>
                <a:spcPts val="0"/>
              </a:spcAft>
              <a:buClr>
                <a:schemeClr val="dk1"/>
              </a:buClr>
              <a:buSzPts val="1800"/>
              <a:buChar char="–"/>
            </a:pPr>
            <a:r>
              <a:rPr b="1" lang="en-US" sz="1800"/>
              <a:t>Government-to-Citizen (G2C): </a:t>
            </a:r>
            <a:r>
              <a:rPr lang="en-US" sz="1800"/>
              <a:t>government to individual citizens.</a:t>
            </a:r>
            <a:endParaRPr sz="1800"/>
          </a:p>
          <a:p>
            <a:pPr indent="-285750" lvl="1" marL="742950" rtl="0" algn="l">
              <a:lnSpc>
                <a:spcPct val="100000"/>
              </a:lnSpc>
              <a:spcBef>
                <a:spcPts val="360"/>
              </a:spcBef>
              <a:spcAft>
                <a:spcPts val="0"/>
              </a:spcAft>
              <a:buClr>
                <a:schemeClr val="dk1"/>
              </a:buClr>
              <a:buSzPts val="1800"/>
              <a:buChar char="–"/>
            </a:pPr>
            <a:r>
              <a:rPr lang="en-US" sz="1800"/>
              <a:t> online access to information and services to individuals. </a:t>
            </a:r>
            <a:endParaRPr sz="1800"/>
          </a:p>
          <a:p>
            <a:pPr indent="-285750" lvl="1" marL="742950" rtl="0" algn="l">
              <a:lnSpc>
                <a:spcPct val="100000"/>
              </a:lnSpc>
              <a:spcBef>
                <a:spcPts val="360"/>
              </a:spcBef>
              <a:spcAft>
                <a:spcPts val="0"/>
              </a:spcAft>
              <a:buClr>
                <a:schemeClr val="dk1"/>
              </a:buClr>
              <a:buSzPts val="1800"/>
              <a:buChar char="–"/>
            </a:pPr>
            <a:r>
              <a:rPr lang="en-US" sz="1800"/>
              <a:t>Citizens should be able to find and access what they need quickly and easily.</a:t>
            </a:r>
            <a:endParaRPr sz="1800"/>
          </a:p>
          <a:p>
            <a:pPr indent="-285750" lvl="1" marL="742950" rtl="0" algn="l">
              <a:lnSpc>
                <a:spcPct val="100000"/>
              </a:lnSpc>
              <a:spcBef>
                <a:spcPts val="360"/>
              </a:spcBef>
              <a:spcAft>
                <a:spcPts val="0"/>
              </a:spcAft>
              <a:buClr>
                <a:schemeClr val="dk1"/>
              </a:buClr>
              <a:buSzPts val="1800"/>
              <a:buChar char="–"/>
            </a:pPr>
            <a:r>
              <a:rPr b="1" lang="en-US" sz="1800"/>
              <a:t>G2C </a:t>
            </a:r>
            <a:r>
              <a:rPr lang="en-US" sz="1800"/>
              <a:t>activities, such as paying taxes, land and vehicle registration, providing information to the public among others, performed between the government and its citizens or consumers.</a:t>
            </a:r>
            <a:endParaRPr sz="1800"/>
          </a:p>
          <a:p>
            <a:pPr indent="-285750" lvl="1" marL="742950" rtl="0" algn="l">
              <a:lnSpc>
                <a:spcPct val="100000"/>
              </a:lnSpc>
              <a:spcBef>
                <a:spcPts val="360"/>
              </a:spcBef>
              <a:spcAft>
                <a:spcPts val="0"/>
              </a:spcAft>
              <a:buClr>
                <a:schemeClr val="dk1"/>
              </a:buClr>
              <a:buSzPts val="1800"/>
              <a:buChar char="–"/>
            </a:pPr>
            <a:r>
              <a:rPr b="1" lang="en-US" sz="1800"/>
              <a:t>Government-to-Business (G2B): </a:t>
            </a:r>
            <a:r>
              <a:rPr lang="en-US" sz="1800"/>
              <a:t>G2B EC is much like B2B EC, usually with an overlay of government procurement regulations.</a:t>
            </a:r>
            <a:endParaRPr sz="1800"/>
          </a:p>
          <a:p>
            <a:pPr indent="-342900" lvl="0" marL="342900" rtl="0" algn="l">
              <a:lnSpc>
                <a:spcPct val="100000"/>
              </a:lnSpc>
              <a:spcBef>
                <a:spcPts val="400"/>
              </a:spcBef>
              <a:spcAft>
                <a:spcPts val="0"/>
              </a:spcAft>
              <a:buClr>
                <a:schemeClr val="dk1"/>
              </a:buClr>
              <a:buSzPts val="2000"/>
              <a:buChar char="•"/>
            </a:pPr>
            <a:r>
              <a:rPr b="1" lang="en-US" sz="2000"/>
              <a:t>Mobile Commerce (m-commerce): </a:t>
            </a:r>
            <a:r>
              <a:rPr lang="en-US" sz="2000"/>
              <a:t>e-commerce that is conducted entirely in a wireless environment.</a:t>
            </a:r>
            <a:endParaRPr sz="2000"/>
          </a:p>
          <a:p>
            <a:pPr indent="-342900" lvl="0" marL="342900" rtl="0" algn="l">
              <a:lnSpc>
                <a:spcPct val="100000"/>
              </a:lnSpc>
              <a:spcBef>
                <a:spcPts val="400"/>
              </a:spcBef>
              <a:spcAft>
                <a:spcPts val="0"/>
              </a:spcAft>
              <a:buClr>
                <a:schemeClr val="dk1"/>
              </a:buClr>
              <a:buSzPts val="2000"/>
              <a:buChar char="•"/>
            </a:pPr>
            <a:r>
              <a:rPr lang="en-US" sz="2000"/>
              <a:t>An example is using cell phones to shop over</a:t>
            </a:r>
            <a:endParaRPr sz="2000"/>
          </a:p>
          <a:p>
            <a:pPr indent="-342900" lvl="0" marL="342900" rtl="0" algn="l">
              <a:lnSpc>
                <a:spcPct val="100000"/>
              </a:lnSpc>
              <a:spcBef>
                <a:spcPts val="400"/>
              </a:spcBef>
              <a:spcAft>
                <a:spcPts val="0"/>
              </a:spcAft>
              <a:buClr>
                <a:schemeClr val="dk1"/>
              </a:buClr>
              <a:buSzPts val="2000"/>
              <a:buChar char="•"/>
            </a:pPr>
            <a:r>
              <a:rPr lang="en-US" sz="2000"/>
              <a:t>the Internet.</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2"/>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t/>
            </a:r>
            <a:endParaRPr/>
          </a:p>
        </p:txBody>
      </p:sp>
      <p:sp>
        <p:nvSpPr>
          <p:cNvPr id="292" name="Google Shape;292;p22"/>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pic>
        <p:nvPicPr>
          <p:cNvPr id="293" name="Google Shape;293;p22"/>
          <p:cNvPicPr preferRelativeResize="0"/>
          <p:nvPr/>
        </p:nvPicPr>
        <p:blipFill rotWithShape="1">
          <a:blip r:embed="rId3">
            <a:alphaModFix/>
          </a:blip>
          <a:srcRect b="0" l="0" r="0" t="0"/>
          <a:stretch/>
        </p:blipFill>
        <p:spPr>
          <a:xfrm>
            <a:off x="228600" y="76200"/>
            <a:ext cx="8686800" cy="6515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Business - to - Business</a:t>
            </a:r>
            <a:endParaRPr/>
          </a:p>
        </p:txBody>
      </p:sp>
      <p:sp>
        <p:nvSpPr>
          <p:cNvPr id="299" name="Google Shape;29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pic>
        <p:nvPicPr>
          <p:cNvPr id="300" name="Google Shape;300;p23"/>
          <p:cNvPicPr preferRelativeResize="0"/>
          <p:nvPr>
            <p:ph idx="1" type="body"/>
          </p:nvPr>
        </p:nvPicPr>
        <p:blipFill rotWithShape="1">
          <a:blip r:embed="rId3">
            <a:alphaModFix/>
          </a:blip>
          <a:srcRect b="0" l="0" r="0" t="0"/>
          <a:stretch/>
        </p:blipFill>
        <p:spPr>
          <a:xfrm>
            <a:off x="1219200" y="2219325"/>
            <a:ext cx="7010400" cy="4181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4"/>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t/>
            </a:r>
            <a:endParaRPr/>
          </a:p>
        </p:txBody>
      </p:sp>
      <p:sp>
        <p:nvSpPr>
          <p:cNvPr id="306" name="Google Shape;306;p24"/>
          <p:cNvSpPr txBox="1"/>
          <p:nvPr>
            <p:ph idx="1" type="body"/>
          </p:nvPr>
        </p:nvSpPr>
        <p:spPr>
          <a:xfrm>
            <a:off x="457200" y="1371600"/>
            <a:ext cx="8229600" cy="4754563"/>
          </a:xfrm>
          <a:prstGeom prst="rect">
            <a:avLst/>
          </a:prstGeom>
          <a:noFill/>
          <a:ln>
            <a:noFill/>
          </a:ln>
        </p:spPr>
        <p:txBody>
          <a:bodyPr anchorCtr="0" anchor="t" bIns="45700" lIns="91425" spcFirstLastPara="1" rIns="91425" wrap="square" tIns="45700">
            <a:normAutofit/>
          </a:bodyPr>
          <a:lstStyle/>
          <a:p>
            <a:pPr indent="-311150" lvl="0" marL="514350" rtl="0" algn="l">
              <a:lnSpc>
                <a:spcPct val="100000"/>
              </a:lnSpc>
              <a:spcBef>
                <a:spcPts val="0"/>
              </a:spcBef>
              <a:spcAft>
                <a:spcPts val="0"/>
              </a:spcAft>
              <a:buClr>
                <a:srgbClr val="00B0F0"/>
              </a:buClr>
              <a:buSzPts val="3200"/>
              <a:buFont typeface="Georgia"/>
              <a:buNone/>
            </a:pPr>
            <a:r>
              <a:t/>
            </a:r>
            <a:endParaRPr/>
          </a:p>
        </p:txBody>
      </p:sp>
      <p:pic>
        <p:nvPicPr>
          <p:cNvPr id="307" name="Google Shape;307;p24"/>
          <p:cNvPicPr preferRelativeResize="0"/>
          <p:nvPr/>
        </p:nvPicPr>
        <p:blipFill rotWithShape="1">
          <a:blip r:embed="rId3">
            <a:alphaModFix/>
          </a:blip>
          <a:srcRect b="24137" l="2340" r="5140" t="9194"/>
          <a:stretch/>
        </p:blipFill>
        <p:spPr>
          <a:xfrm>
            <a:off x="304799" y="914400"/>
            <a:ext cx="8513379" cy="457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5"/>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Business - to - Consumer</a:t>
            </a:r>
            <a:endParaRPr/>
          </a:p>
        </p:txBody>
      </p:sp>
      <p:sp>
        <p:nvSpPr>
          <p:cNvPr id="313" name="Google Shape;31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pic>
        <p:nvPicPr>
          <p:cNvPr id="314" name="Google Shape;314;p25"/>
          <p:cNvPicPr preferRelativeResize="0"/>
          <p:nvPr>
            <p:ph idx="1" type="body"/>
          </p:nvPr>
        </p:nvPicPr>
        <p:blipFill rotWithShape="1">
          <a:blip r:embed="rId3">
            <a:alphaModFix/>
          </a:blip>
          <a:srcRect b="0" l="0" r="0" t="0"/>
          <a:stretch/>
        </p:blipFill>
        <p:spPr>
          <a:xfrm>
            <a:off x="1881188" y="2681288"/>
            <a:ext cx="5381625" cy="2714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t/>
            </a:r>
            <a:endParaRPr/>
          </a:p>
        </p:txBody>
      </p:sp>
      <p:sp>
        <p:nvSpPr>
          <p:cNvPr id="320" name="Google Shape;320;p26"/>
          <p:cNvSpPr txBox="1"/>
          <p:nvPr>
            <p:ph idx="1" type="body"/>
          </p:nvPr>
        </p:nvSpPr>
        <p:spPr>
          <a:xfrm>
            <a:off x="457200" y="1371600"/>
            <a:ext cx="8229600" cy="4754563"/>
          </a:xfrm>
          <a:prstGeom prst="rect">
            <a:avLst/>
          </a:prstGeom>
          <a:noFill/>
          <a:ln>
            <a:noFill/>
          </a:ln>
        </p:spPr>
        <p:txBody>
          <a:bodyPr anchorCtr="0" anchor="t" bIns="45700" lIns="91425" spcFirstLastPara="1" rIns="91425" wrap="square" tIns="45700">
            <a:normAutofit/>
          </a:bodyPr>
          <a:lstStyle/>
          <a:p>
            <a:pPr indent="-311150" lvl="0" marL="514350" rtl="0" algn="l">
              <a:lnSpc>
                <a:spcPct val="100000"/>
              </a:lnSpc>
              <a:spcBef>
                <a:spcPts val="0"/>
              </a:spcBef>
              <a:spcAft>
                <a:spcPts val="0"/>
              </a:spcAft>
              <a:buClr>
                <a:srgbClr val="00B0F0"/>
              </a:buClr>
              <a:buSzPts val="3200"/>
              <a:buFont typeface="Georgia"/>
              <a:buNone/>
            </a:pPr>
            <a:r>
              <a:t/>
            </a:r>
            <a:endParaRPr/>
          </a:p>
        </p:txBody>
      </p:sp>
      <p:pic>
        <p:nvPicPr>
          <p:cNvPr descr="B2B - Business to Business Marketing | Business | tutor2u" id="321" name="Google Shape;321;p26"/>
          <p:cNvPicPr preferRelativeResize="0"/>
          <p:nvPr/>
        </p:nvPicPr>
        <p:blipFill rotWithShape="1">
          <a:blip r:embed="rId3">
            <a:alphaModFix/>
          </a:blip>
          <a:srcRect b="10655" l="295" r="1858" t="106"/>
          <a:stretch/>
        </p:blipFill>
        <p:spPr>
          <a:xfrm>
            <a:off x="380999" y="262128"/>
            <a:ext cx="8310213" cy="56814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7"/>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t/>
            </a:r>
            <a:endParaRPr/>
          </a:p>
        </p:txBody>
      </p:sp>
      <p:sp>
        <p:nvSpPr>
          <p:cNvPr id="327" name="Google Shape;327;p27"/>
          <p:cNvSpPr txBox="1"/>
          <p:nvPr>
            <p:ph idx="1" type="body"/>
          </p:nvPr>
        </p:nvSpPr>
        <p:spPr>
          <a:xfrm>
            <a:off x="457200" y="1371600"/>
            <a:ext cx="8229600" cy="4754563"/>
          </a:xfrm>
          <a:prstGeom prst="rect">
            <a:avLst/>
          </a:prstGeom>
          <a:noFill/>
          <a:ln>
            <a:noFill/>
          </a:ln>
        </p:spPr>
        <p:txBody>
          <a:bodyPr anchorCtr="0" anchor="t" bIns="45700" lIns="91425" spcFirstLastPara="1" rIns="91425" wrap="square" tIns="45700">
            <a:normAutofit/>
          </a:bodyPr>
          <a:lstStyle/>
          <a:p>
            <a:pPr indent="-311150" lvl="0" marL="514350" rtl="0" algn="l">
              <a:lnSpc>
                <a:spcPct val="100000"/>
              </a:lnSpc>
              <a:spcBef>
                <a:spcPts val="0"/>
              </a:spcBef>
              <a:spcAft>
                <a:spcPts val="0"/>
              </a:spcAft>
              <a:buClr>
                <a:srgbClr val="00B0F0"/>
              </a:buClr>
              <a:buSzPts val="3200"/>
              <a:buFont typeface="Georgia"/>
              <a:buNone/>
            </a:pPr>
            <a:r>
              <a:t/>
            </a:r>
            <a:endParaRPr/>
          </a:p>
        </p:txBody>
      </p:sp>
      <p:pic>
        <p:nvPicPr>
          <p:cNvPr id="328" name="Google Shape;328;p27"/>
          <p:cNvPicPr preferRelativeResize="0"/>
          <p:nvPr/>
        </p:nvPicPr>
        <p:blipFill rotWithShape="1">
          <a:blip r:embed="rId3">
            <a:alphaModFix/>
          </a:blip>
          <a:srcRect b="0" l="0" r="0" t="0"/>
          <a:stretch/>
        </p:blipFill>
        <p:spPr>
          <a:xfrm>
            <a:off x="33528" y="381000"/>
            <a:ext cx="8954065" cy="5882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8"/>
          <p:cNvSpPr txBox="1"/>
          <p:nvPr>
            <p:ph type="title"/>
          </p:nvPr>
        </p:nvSpPr>
        <p:spPr>
          <a:xfrm>
            <a:off x="609600" y="5334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Consumer - to - Consumer</a:t>
            </a:r>
            <a:br>
              <a:rPr lang="en-US"/>
            </a:br>
            <a:endParaRPr/>
          </a:p>
        </p:txBody>
      </p:sp>
      <p:sp>
        <p:nvSpPr>
          <p:cNvPr id="334" name="Google Shape;33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pic>
        <p:nvPicPr>
          <p:cNvPr id="335" name="Google Shape;335;p28"/>
          <p:cNvPicPr preferRelativeResize="0"/>
          <p:nvPr>
            <p:ph idx="1" type="body"/>
          </p:nvPr>
        </p:nvPicPr>
        <p:blipFill rotWithShape="1">
          <a:blip r:embed="rId3">
            <a:alphaModFix/>
          </a:blip>
          <a:srcRect b="0" l="0" r="0" t="0"/>
          <a:stretch/>
        </p:blipFill>
        <p:spPr>
          <a:xfrm>
            <a:off x="1847850" y="2633663"/>
            <a:ext cx="5448300" cy="2809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p29"/>
          <p:cNvSpPr txBox="1"/>
          <p:nvPr>
            <p:ph type="title"/>
          </p:nvPr>
        </p:nvSpPr>
        <p:spPr>
          <a:xfrm>
            <a:off x="477253" y="8382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Consumer - to - Business</a:t>
            </a:r>
            <a:br>
              <a:rPr lang="en-US"/>
            </a:br>
            <a:endParaRPr/>
          </a:p>
        </p:txBody>
      </p:sp>
      <p:sp>
        <p:nvSpPr>
          <p:cNvPr id="341" name="Google Shape;341;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pic>
        <p:nvPicPr>
          <p:cNvPr id="342" name="Google Shape;342;p29"/>
          <p:cNvPicPr preferRelativeResize="0"/>
          <p:nvPr>
            <p:ph idx="1" type="body"/>
          </p:nvPr>
        </p:nvPicPr>
        <p:blipFill rotWithShape="1">
          <a:blip r:embed="rId3">
            <a:alphaModFix/>
          </a:blip>
          <a:srcRect b="0" l="0" r="0" t="0"/>
          <a:stretch/>
        </p:blipFill>
        <p:spPr>
          <a:xfrm>
            <a:off x="1866900" y="2681288"/>
            <a:ext cx="5410200" cy="271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 name="Shape 156"/>
        <p:cNvGrpSpPr/>
        <p:nvPr/>
      </p:nvGrpSpPr>
      <p:grpSpPr>
        <a:xfrm>
          <a:off x="0" y="0"/>
          <a:ext cx="0" cy="0"/>
          <a:chOff x="0" y="0"/>
          <a:chExt cx="0" cy="0"/>
        </a:xfrm>
      </p:grpSpPr>
      <p:sp>
        <p:nvSpPr>
          <p:cNvPr id="157" name="Google Shape;157;p3"/>
          <p:cNvSpPr txBox="1"/>
          <p:nvPr>
            <p:ph idx="1" type="body"/>
          </p:nvPr>
        </p:nvSpPr>
        <p:spPr>
          <a:xfrm>
            <a:off x="457200" y="1371600"/>
            <a:ext cx="8229600" cy="4876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Swipely</a:t>
            </a:r>
            <a:endParaRPr/>
          </a:p>
          <a:p>
            <a:pPr indent="-457200" lvl="1" marL="914400" rtl="0" algn="l">
              <a:lnSpc>
                <a:spcPct val="100000"/>
              </a:lnSpc>
              <a:spcBef>
                <a:spcPts val="480"/>
              </a:spcBef>
              <a:spcAft>
                <a:spcPts val="0"/>
              </a:spcAft>
              <a:buSzPts val="2400"/>
              <a:buAutoNum type="arabicPeriod"/>
            </a:pPr>
            <a:r>
              <a:rPr lang="en-US"/>
              <a:t>Describe the advantages</a:t>
            </a:r>
            <a:br>
              <a:rPr lang="en-US"/>
            </a:br>
            <a:r>
              <a:rPr lang="en-US"/>
              <a:t>that Swipely offers</a:t>
            </a:r>
            <a:br>
              <a:rPr lang="en-US"/>
            </a:br>
            <a:r>
              <a:rPr lang="en-US"/>
              <a:t>merchants that help it </a:t>
            </a:r>
            <a:br>
              <a:rPr lang="en-US"/>
            </a:br>
            <a:r>
              <a:rPr lang="en-US"/>
              <a:t>maintain a competitive</a:t>
            </a:r>
            <a:br>
              <a:rPr lang="en-US"/>
            </a:br>
            <a:r>
              <a:rPr lang="en-US"/>
              <a:t>advantage in the </a:t>
            </a:r>
            <a:br>
              <a:rPr lang="en-US"/>
            </a:br>
            <a:r>
              <a:rPr lang="en-US"/>
              <a:t>marketplace.</a:t>
            </a:r>
            <a:endParaRPr/>
          </a:p>
          <a:p>
            <a:pPr indent="-457200" lvl="1" marL="914400" rtl="0" algn="l">
              <a:lnSpc>
                <a:spcPct val="100000"/>
              </a:lnSpc>
              <a:spcBef>
                <a:spcPts val="480"/>
              </a:spcBef>
              <a:spcAft>
                <a:spcPts val="0"/>
              </a:spcAft>
              <a:buSzPts val="2400"/>
              <a:buAutoNum type="arabicPeriod"/>
            </a:pPr>
            <a:r>
              <a:rPr lang="en-US"/>
              <a:t>Refer back to Chapter 2. Does Swipely function as a strategic information system for a merchant? Why or why not?</a:t>
            </a:r>
            <a:endParaRPr/>
          </a:p>
        </p:txBody>
      </p:sp>
      <p:sp>
        <p:nvSpPr>
          <p:cNvPr id="158" name="Google Shape;158;p3"/>
          <p:cNvSpPr txBox="1"/>
          <p:nvPr>
            <p:ph type="title"/>
          </p:nvPr>
        </p:nvSpPr>
        <p:spPr>
          <a:xfrm>
            <a:off x="3276600" y="228600"/>
            <a:ext cx="2209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366092"/>
              </a:buClr>
              <a:buSzPts val="4400"/>
              <a:buFont typeface="Verdana"/>
              <a:buNone/>
            </a:pPr>
            <a:r>
              <a:t/>
            </a:r>
            <a:endParaRPr/>
          </a:p>
        </p:txBody>
      </p:sp>
      <p:pic>
        <p:nvPicPr>
          <p:cNvPr id="159" name="Google Shape;159;p3"/>
          <p:cNvPicPr preferRelativeResize="0"/>
          <p:nvPr/>
        </p:nvPicPr>
        <p:blipFill rotWithShape="1">
          <a:blip r:embed="rId3">
            <a:alphaModFix/>
          </a:blip>
          <a:srcRect b="0" l="0" r="0" t="0"/>
          <a:stretch/>
        </p:blipFill>
        <p:spPr>
          <a:xfrm>
            <a:off x="5486400" y="1589659"/>
            <a:ext cx="3219450" cy="229654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t/>
            </a:r>
            <a:endParaRPr/>
          </a:p>
        </p:txBody>
      </p:sp>
      <p:sp>
        <p:nvSpPr>
          <p:cNvPr id="348" name="Google Shape;348;p30"/>
          <p:cNvSpPr txBox="1"/>
          <p:nvPr>
            <p:ph idx="1" type="body"/>
          </p:nvPr>
        </p:nvSpPr>
        <p:spPr>
          <a:xfrm>
            <a:off x="457200" y="1371600"/>
            <a:ext cx="8229600" cy="4754563"/>
          </a:xfrm>
          <a:prstGeom prst="rect">
            <a:avLst/>
          </a:prstGeom>
          <a:noFill/>
          <a:ln>
            <a:noFill/>
          </a:ln>
        </p:spPr>
        <p:txBody>
          <a:bodyPr anchorCtr="0" anchor="t" bIns="45700" lIns="91425" spcFirstLastPara="1" rIns="91425" wrap="square" tIns="45700">
            <a:normAutofit/>
          </a:bodyPr>
          <a:lstStyle/>
          <a:p>
            <a:pPr indent="-311150" lvl="0" marL="514350" rtl="0" algn="l">
              <a:lnSpc>
                <a:spcPct val="100000"/>
              </a:lnSpc>
              <a:spcBef>
                <a:spcPts val="0"/>
              </a:spcBef>
              <a:spcAft>
                <a:spcPts val="0"/>
              </a:spcAft>
              <a:buClr>
                <a:srgbClr val="00B0F0"/>
              </a:buClr>
              <a:buSzPts val="3200"/>
              <a:buFont typeface="Georgia"/>
              <a:buNone/>
            </a:pPr>
            <a:r>
              <a:t/>
            </a:r>
            <a:endParaRPr/>
          </a:p>
        </p:txBody>
      </p:sp>
      <p:pic>
        <p:nvPicPr>
          <p:cNvPr id="349" name="Google Shape;349;p30"/>
          <p:cNvPicPr preferRelativeResize="0"/>
          <p:nvPr/>
        </p:nvPicPr>
        <p:blipFill rotWithShape="1">
          <a:blip r:embed="rId3">
            <a:alphaModFix/>
          </a:blip>
          <a:srcRect b="0" l="0" r="0" t="0"/>
          <a:stretch/>
        </p:blipFill>
        <p:spPr>
          <a:xfrm>
            <a:off x="457200" y="0"/>
            <a:ext cx="8682027" cy="65183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1"/>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t/>
            </a:r>
            <a:endParaRPr/>
          </a:p>
        </p:txBody>
      </p:sp>
      <p:pic>
        <p:nvPicPr>
          <p:cNvPr id="355" name="Google Shape;355;p31"/>
          <p:cNvPicPr preferRelativeResize="0"/>
          <p:nvPr>
            <p:ph idx="1" type="body"/>
          </p:nvPr>
        </p:nvPicPr>
        <p:blipFill rotWithShape="1">
          <a:blip r:embed="rId3">
            <a:alphaModFix/>
          </a:blip>
          <a:srcRect b="0" l="0" r="0" t="0"/>
          <a:stretch/>
        </p:blipFill>
        <p:spPr>
          <a:xfrm>
            <a:off x="135657" y="609600"/>
            <a:ext cx="8872686" cy="533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ph type="title"/>
          </p:nvPr>
        </p:nvSpPr>
        <p:spPr>
          <a:xfrm>
            <a:off x="457200" y="1149351"/>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Government - to - Business</a:t>
            </a:r>
            <a:br>
              <a:rPr lang="en-US"/>
            </a:br>
            <a:endParaRPr/>
          </a:p>
        </p:txBody>
      </p:sp>
      <p:sp>
        <p:nvSpPr>
          <p:cNvPr id="361" name="Google Shape;361;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pic>
        <p:nvPicPr>
          <p:cNvPr id="362" name="Google Shape;362;p32"/>
          <p:cNvPicPr preferRelativeResize="0"/>
          <p:nvPr>
            <p:ph idx="1" type="body"/>
          </p:nvPr>
        </p:nvPicPr>
        <p:blipFill rotWithShape="1">
          <a:blip r:embed="rId3">
            <a:alphaModFix/>
          </a:blip>
          <a:srcRect b="0" l="0" r="0" t="0"/>
          <a:stretch/>
        </p:blipFill>
        <p:spPr>
          <a:xfrm>
            <a:off x="1990725" y="3624263"/>
            <a:ext cx="5162550" cy="828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3"/>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Government - to - Citizen</a:t>
            </a:r>
            <a:endParaRPr/>
          </a:p>
        </p:txBody>
      </p:sp>
      <p:sp>
        <p:nvSpPr>
          <p:cNvPr id="368" name="Google Shape;368;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pic>
        <p:nvPicPr>
          <p:cNvPr id="369" name="Google Shape;369;p33"/>
          <p:cNvPicPr preferRelativeResize="0"/>
          <p:nvPr>
            <p:ph idx="1" type="body"/>
          </p:nvPr>
        </p:nvPicPr>
        <p:blipFill rotWithShape="1">
          <a:blip r:embed="rId3">
            <a:alphaModFix/>
          </a:blip>
          <a:srcRect b="0" l="0" r="0" t="0"/>
          <a:stretch/>
        </p:blipFill>
        <p:spPr>
          <a:xfrm>
            <a:off x="2062163" y="3124200"/>
            <a:ext cx="5019675" cy="13192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4"/>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Major E-Commerce Mechanisms</a:t>
            </a:r>
            <a:endParaRPr/>
          </a:p>
        </p:txBody>
      </p:sp>
      <p:sp>
        <p:nvSpPr>
          <p:cNvPr id="376" name="Google Shape;376;p34"/>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Electronic catalogs</a:t>
            </a:r>
            <a:endParaRPr/>
          </a:p>
          <a:p>
            <a:pPr indent="-342900" lvl="0" marL="342900" rtl="0" algn="l">
              <a:lnSpc>
                <a:spcPct val="100000"/>
              </a:lnSpc>
              <a:spcBef>
                <a:spcPts val="640"/>
              </a:spcBef>
              <a:spcAft>
                <a:spcPts val="0"/>
              </a:spcAft>
              <a:buClr>
                <a:schemeClr val="dk1"/>
              </a:buClr>
              <a:buSzPts val="3200"/>
              <a:buChar char="•"/>
            </a:pPr>
            <a:r>
              <a:rPr lang="en-US"/>
              <a:t>Electronic auctions</a:t>
            </a:r>
            <a:endParaRPr/>
          </a:p>
          <a:p>
            <a:pPr indent="-342900" lvl="0" marL="342900" rtl="0" algn="l">
              <a:lnSpc>
                <a:spcPct val="100000"/>
              </a:lnSpc>
              <a:spcBef>
                <a:spcPts val="640"/>
              </a:spcBef>
              <a:spcAft>
                <a:spcPts val="0"/>
              </a:spcAft>
              <a:buClr>
                <a:schemeClr val="dk1"/>
              </a:buClr>
              <a:buSzPts val="3200"/>
              <a:buChar char="•"/>
            </a:pPr>
            <a:r>
              <a:rPr lang="en-US"/>
              <a:t>E-storefronts</a:t>
            </a:r>
            <a:endParaRPr/>
          </a:p>
          <a:p>
            <a:pPr indent="-342900" lvl="0" marL="342900" rtl="0" algn="l">
              <a:lnSpc>
                <a:spcPct val="100000"/>
              </a:lnSpc>
              <a:spcBef>
                <a:spcPts val="640"/>
              </a:spcBef>
              <a:spcAft>
                <a:spcPts val="0"/>
              </a:spcAft>
              <a:buClr>
                <a:schemeClr val="dk1"/>
              </a:buClr>
              <a:buSzPts val="3200"/>
              <a:buChar char="•"/>
            </a:pPr>
            <a:r>
              <a:rPr lang="en-US"/>
              <a:t>E-malls</a:t>
            </a:r>
            <a:endParaRPr/>
          </a:p>
          <a:p>
            <a:pPr indent="-342900" lvl="0" marL="342900" rtl="0" algn="l">
              <a:lnSpc>
                <a:spcPct val="100000"/>
              </a:lnSpc>
              <a:spcBef>
                <a:spcPts val="640"/>
              </a:spcBef>
              <a:spcAft>
                <a:spcPts val="0"/>
              </a:spcAft>
              <a:buClr>
                <a:schemeClr val="dk1"/>
              </a:buClr>
              <a:buSzPts val="3200"/>
              <a:buChar char="•"/>
            </a:pPr>
            <a:r>
              <a:rPr lang="en-US"/>
              <a:t>E-marketplaces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5"/>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Major E-Commerce Mechanisms</a:t>
            </a:r>
            <a:endParaRPr/>
          </a:p>
        </p:txBody>
      </p:sp>
      <p:sp>
        <p:nvSpPr>
          <p:cNvPr id="383" name="Google Shape;383;p35"/>
          <p:cNvSpPr txBox="1"/>
          <p:nvPr>
            <p:ph idx="2" type="body"/>
          </p:nvPr>
        </p:nvSpPr>
        <p:spPr>
          <a:xfrm>
            <a:off x="453189" y="2125579"/>
            <a:ext cx="8001000" cy="4724400"/>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lnSpc>
                <a:spcPct val="100000"/>
              </a:lnSpc>
              <a:spcBef>
                <a:spcPts val="0"/>
              </a:spcBef>
              <a:spcAft>
                <a:spcPts val="0"/>
              </a:spcAft>
              <a:buClr>
                <a:schemeClr val="dk1"/>
              </a:buClr>
              <a:buSzPct val="100000"/>
              <a:buChar char="•"/>
            </a:pPr>
            <a:r>
              <a:rPr b="1" lang="en-US"/>
              <a:t>Auction: </a:t>
            </a:r>
            <a:r>
              <a:rPr lang="en-US"/>
              <a:t>a competitive buying and selling process in which prices are determined dynamically by competitive bidding.</a:t>
            </a:r>
            <a:endParaRPr/>
          </a:p>
          <a:p>
            <a:pPr indent="-342900" lvl="0" marL="342900" rtl="0" algn="l">
              <a:lnSpc>
                <a:spcPct val="100000"/>
              </a:lnSpc>
              <a:spcBef>
                <a:spcPts val="352"/>
              </a:spcBef>
              <a:spcAft>
                <a:spcPts val="0"/>
              </a:spcAft>
              <a:buClr>
                <a:schemeClr val="dk1"/>
              </a:buClr>
              <a:buSzPct val="100000"/>
              <a:buChar char="•"/>
            </a:pPr>
            <a:r>
              <a:rPr b="1" lang="en-US"/>
              <a:t>Forward Auctions: </a:t>
            </a:r>
            <a:r>
              <a:rPr lang="en-US"/>
              <a:t>sellers ask bids from many potential buyers and prices tend to increase over time.</a:t>
            </a:r>
            <a:endParaRPr/>
          </a:p>
          <a:p>
            <a:pPr indent="-342900" lvl="0" marL="342900" rtl="0" algn="l">
              <a:lnSpc>
                <a:spcPct val="100000"/>
              </a:lnSpc>
              <a:spcBef>
                <a:spcPts val="352"/>
              </a:spcBef>
              <a:spcAft>
                <a:spcPts val="0"/>
              </a:spcAft>
              <a:buClr>
                <a:schemeClr val="dk1"/>
              </a:buClr>
              <a:buSzPct val="100000"/>
              <a:buChar char="•"/>
            </a:pPr>
            <a:r>
              <a:rPr b="1" lang="en-US"/>
              <a:t>Reverse Auctions: </a:t>
            </a:r>
            <a:r>
              <a:rPr lang="en-US"/>
              <a:t>one buyer, usually an organization, wants to purchase a product or a service and buyer posts a request for quotation (RFQ) on its Web site or on a third party site. Prices tend to decrease over time.</a:t>
            </a:r>
            <a:endParaRPr/>
          </a:p>
          <a:p>
            <a:pPr indent="-342900" lvl="0" marL="342900" rtl="0" algn="l">
              <a:lnSpc>
                <a:spcPct val="100000"/>
              </a:lnSpc>
              <a:spcBef>
                <a:spcPts val="352"/>
              </a:spcBef>
              <a:spcAft>
                <a:spcPts val="0"/>
              </a:spcAft>
              <a:buClr>
                <a:schemeClr val="dk1"/>
              </a:buClr>
              <a:buSzPct val="100000"/>
              <a:buChar char="•"/>
            </a:pPr>
            <a:r>
              <a:rPr b="1" lang="en-US"/>
              <a:t>Electronic Storefront: </a:t>
            </a:r>
            <a:r>
              <a:rPr lang="en-US"/>
              <a:t>a Web site that represents a single store.</a:t>
            </a:r>
            <a:endParaRPr/>
          </a:p>
          <a:p>
            <a:pPr indent="-342900" lvl="0" marL="342900" rtl="0" algn="l">
              <a:lnSpc>
                <a:spcPct val="100000"/>
              </a:lnSpc>
              <a:spcBef>
                <a:spcPts val="352"/>
              </a:spcBef>
              <a:spcAft>
                <a:spcPts val="0"/>
              </a:spcAft>
              <a:buClr>
                <a:schemeClr val="dk1"/>
              </a:buClr>
              <a:buSzPct val="100000"/>
              <a:buChar char="•"/>
            </a:pPr>
            <a:r>
              <a:rPr b="1" lang="en-US"/>
              <a:t>Electronic Mall: </a:t>
            </a:r>
            <a:r>
              <a:rPr lang="en-US"/>
              <a:t>(also known as a cybermall or an e-mall) a collection of individual shops consolidated under one Internet address and they are closely associated with B2C electronic commerce.</a:t>
            </a:r>
            <a:endParaRPr/>
          </a:p>
          <a:p>
            <a:pPr indent="-342900" lvl="0" marL="342900" rtl="0" algn="l">
              <a:lnSpc>
                <a:spcPct val="100000"/>
              </a:lnSpc>
              <a:spcBef>
                <a:spcPts val="352"/>
              </a:spcBef>
              <a:spcAft>
                <a:spcPts val="0"/>
              </a:spcAft>
              <a:buClr>
                <a:schemeClr val="dk1"/>
              </a:buClr>
              <a:buSzPct val="100000"/>
              <a:buChar char="•"/>
            </a:pPr>
            <a:r>
              <a:rPr b="1" lang="en-US"/>
              <a:t>Electronic Marketplace (e-marketplace): </a:t>
            </a:r>
            <a:r>
              <a:rPr lang="en-US"/>
              <a:t>a central, virtual market space on the Web where many buyers and many sellers can conduct e-commerce and e-business activities.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36"/>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Electronic Payment Mechanisms</a:t>
            </a:r>
            <a:endParaRPr/>
          </a:p>
        </p:txBody>
      </p:sp>
      <p:sp>
        <p:nvSpPr>
          <p:cNvPr id="390" name="Google Shape;390;p36"/>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Electronic Checks</a:t>
            </a:r>
            <a:endParaRPr/>
          </a:p>
          <a:p>
            <a:pPr indent="-342900" lvl="0" marL="342900" rtl="0" algn="l">
              <a:lnSpc>
                <a:spcPct val="100000"/>
              </a:lnSpc>
              <a:spcBef>
                <a:spcPts val="640"/>
              </a:spcBef>
              <a:spcAft>
                <a:spcPts val="0"/>
              </a:spcAft>
              <a:buClr>
                <a:schemeClr val="dk1"/>
              </a:buClr>
              <a:buSzPts val="3200"/>
              <a:buChar char="•"/>
            </a:pPr>
            <a:r>
              <a:rPr lang="en-US"/>
              <a:t>Electronic Cards</a:t>
            </a:r>
            <a:endParaRPr/>
          </a:p>
          <a:p>
            <a:pPr indent="-342900" lvl="0" marL="342900" rtl="0" algn="l">
              <a:lnSpc>
                <a:spcPct val="100000"/>
              </a:lnSpc>
              <a:spcBef>
                <a:spcPts val="640"/>
              </a:spcBef>
              <a:spcAft>
                <a:spcPts val="0"/>
              </a:spcAft>
              <a:buClr>
                <a:schemeClr val="dk1"/>
              </a:buClr>
              <a:buSzPts val="3200"/>
              <a:buChar char="•"/>
            </a:pPr>
            <a:r>
              <a:rPr lang="en-US"/>
              <a:t>Virtual Credit Cards</a:t>
            </a:r>
            <a:endParaRPr/>
          </a:p>
          <a:p>
            <a:pPr indent="-342900" lvl="0" marL="342900" rtl="0" algn="l">
              <a:lnSpc>
                <a:spcPct val="100000"/>
              </a:lnSpc>
              <a:spcBef>
                <a:spcPts val="640"/>
              </a:spcBef>
              <a:spcAft>
                <a:spcPts val="0"/>
              </a:spcAft>
              <a:buClr>
                <a:schemeClr val="dk1"/>
              </a:buClr>
              <a:buSzPts val="3200"/>
              <a:buChar char="•"/>
            </a:pPr>
            <a:r>
              <a:rPr lang="en-US"/>
              <a:t>Purchasing Cards</a:t>
            </a:r>
            <a:endParaRPr/>
          </a:p>
          <a:p>
            <a:pPr indent="-342900" lvl="0" marL="342900" rtl="0" algn="l">
              <a:lnSpc>
                <a:spcPct val="100000"/>
              </a:lnSpc>
              <a:spcBef>
                <a:spcPts val="640"/>
              </a:spcBef>
              <a:spcAft>
                <a:spcPts val="0"/>
              </a:spcAft>
              <a:buClr>
                <a:schemeClr val="dk1"/>
              </a:buClr>
              <a:buSzPts val="3200"/>
              <a:buChar char="•"/>
            </a:pPr>
            <a:r>
              <a:rPr lang="en-US"/>
              <a:t>Stored-Value Money Cards</a:t>
            </a:r>
            <a:endParaRPr/>
          </a:p>
          <a:p>
            <a:pPr indent="-342900" lvl="0" marL="342900" rtl="0" algn="l">
              <a:lnSpc>
                <a:spcPct val="100000"/>
              </a:lnSpc>
              <a:spcBef>
                <a:spcPts val="640"/>
              </a:spcBef>
              <a:spcAft>
                <a:spcPts val="0"/>
              </a:spcAft>
              <a:buClr>
                <a:schemeClr val="dk1"/>
              </a:buClr>
              <a:buSzPts val="3200"/>
              <a:buChar char="•"/>
            </a:pPr>
            <a:r>
              <a:rPr lang="en-US"/>
              <a:t>Smart Cards</a:t>
            </a:r>
            <a:endParaRPr/>
          </a:p>
          <a:p>
            <a:pPr indent="-342900" lvl="0" marL="342900" rtl="0" algn="l">
              <a:lnSpc>
                <a:spcPct val="100000"/>
              </a:lnSpc>
              <a:spcBef>
                <a:spcPts val="640"/>
              </a:spcBef>
              <a:spcAft>
                <a:spcPts val="0"/>
              </a:spcAft>
              <a:buClr>
                <a:schemeClr val="dk1"/>
              </a:buClr>
              <a:buSzPts val="3200"/>
              <a:buChar char="•"/>
            </a:pPr>
            <a:r>
              <a:rPr lang="en-US"/>
              <a:t>Person-to-Person Payments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37"/>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Electronic Payment Mechanisms</a:t>
            </a:r>
            <a:endParaRPr/>
          </a:p>
        </p:txBody>
      </p:sp>
      <p:sp>
        <p:nvSpPr>
          <p:cNvPr id="397" name="Google Shape;397;p37"/>
          <p:cNvSpPr txBox="1"/>
          <p:nvPr>
            <p:ph idx="2" type="body"/>
          </p:nvPr>
        </p:nvSpPr>
        <p:spPr>
          <a:xfrm>
            <a:off x="381000" y="1905000"/>
            <a:ext cx="8458200" cy="4343400"/>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rtl="0" algn="l">
              <a:lnSpc>
                <a:spcPct val="100000"/>
              </a:lnSpc>
              <a:spcBef>
                <a:spcPts val="0"/>
              </a:spcBef>
              <a:spcAft>
                <a:spcPts val="0"/>
              </a:spcAft>
              <a:buClr>
                <a:schemeClr val="dk1"/>
              </a:buClr>
              <a:buSzPct val="100000"/>
              <a:buChar char="•"/>
            </a:pPr>
            <a:r>
              <a:rPr b="1" lang="en-US"/>
              <a:t>Electronic Payment Mechanisms: </a:t>
            </a:r>
            <a:r>
              <a:rPr lang="en-US"/>
              <a:t>enable buyers to pay for goods and services electronically, rather than writing a check or using cash.</a:t>
            </a:r>
            <a:endParaRPr/>
          </a:p>
          <a:p>
            <a:pPr indent="-342900" lvl="0" marL="342900" rtl="0" algn="l">
              <a:lnSpc>
                <a:spcPct val="100000"/>
              </a:lnSpc>
              <a:spcBef>
                <a:spcPts val="304"/>
              </a:spcBef>
              <a:spcAft>
                <a:spcPts val="0"/>
              </a:spcAft>
              <a:buClr>
                <a:schemeClr val="dk1"/>
              </a:buClr>
              <a:buSzPct val="100000"/>
              <a:buChar char="•"/>
            </a:pPr>
            <a:r>
              <a:rPr b="1" lang="en-US"/>
              <a:t>Electronic Checks: </a:t>
            </a:r>
            <a:r>
              <a:rPr lang="en-US"/>
              <a:t>(e-checks), which are used primarily in B2B, are similar to regular paper checks.</a:t>
            </a:r>
            <a:endParaRPr/>
          </a:p>
          <a:p>
            <a:pPr indent="-342900" lvl="0" marL="342900" rtl="0" algn="l">
              <a:lnSpc>
                <a:spcPct val="100000"/>
              </a:lnSpc>
              <a:spcBef>
                <a:spcPts val="304"/>
              </a:spcBef>
              <a:spcAft>
                <a:spcPts val="0"/>
              </a:spcAft>
              <a:buClr>
                <a:schemeClr val="dk1"/>
              </a:buClr>
              <a:buSzPct val="100000"/>
              <a:buChar char="•"/>
            </a:pPr>
            <a:r>
              <a:rPr b="1" lang="en-US"/>
              <a:t>Electronic Cards: </a:t>
            </a:r>
            <a:r>
              <a:rPr lang="en-US"/>
              <a:t>There are a variety of electronic cards, and they are used for different purposes. The most common types are electronic credit cards, virtual credit cards, purchasing cards, stored-value money cards, and smart cards.</a:t>
            </a:r>
            <a:endParaRPr/>
          </a:p>
          <a:p>
            <a:pPr indent="-342900" lvl="0" marL="342900" rtl="0" algn="l">
              <a:lnSpc>
                <a:spcPct val="100000"/>
              </a:lnSpc>
              <a:spcBef>
                <a:spcPts val="304"/>
              </a:spcBef>
              <a:spcAft>
                <a:spcPts val="0"/>
              </a:spcAft>
              <a:buClr>
                <a:schemeClr val="dk1"/>
              </a:buClr>
              <a:buSzPct val="100000"/>
              <a:buChar char="•"/>
            </a:pPr>
            <a:r>
              <a:rPr b="1" lang="en-US"/>
              <a:t>Virtual Credit Cards: </a:t>
            </a:r>
            <a:r>
              <a:rPr lang="en-US"/>
              <a:t>allow customers to shop online and can be used only once in order to thwart criminals by using a different, random card number every time you shop online.</a:t>
            </a:r>
            <a:endParaRPr/>
          </a:p>
          <a:p>
            <a:pPr indent="-342900" lvl="0" marL="342900" rtl="0" algn="l">
              <a:lnSpc>
                <a:spcPct val="100000"/>
              </a:lnSpc>
              <a:spcBef>
                <a:spcPts val="304"/>
              </a:spcBef>
              <a:spcAft>
                <a:spcPts val="0"/>
              </a:spcAft>
              <a:buClr>
                <a:schemeClr val="dk1"/>
              </a:buClr>
              <a:buSzPct val="100000"/>
              <a:buChar char="•"/>
            </a:pPr>
            <a:r>
              <a:rPr b="1" lang="en-US"/>
              <a:t>Purchasing Cards: </a:t>
            </a:r>
            <a:r>
              <a:rPr lang="en-US"/>
              <a:t>are the B2B equivalent of electronic credit cards and in some countries, purchasing cards are the primary form of payment between companies.</a:t>
            </a:r>
            <a:endParaRPr/>
          </a:p>
          <a:p>
            <a:pPr indent="-342900" lvl="0" marL="342900" rtl="0" algn="l">
              <a:lnSpc>
                <a:spcPct val="100000"/>
              </a:lnSpc>
              <a:spcBef>
                <a:spcPts val="304"/>
              </a:spcBef>
              <a:spcAft>
                <a:spcPts val="0"/>
              </a:spcAft>
              <a:buClr>
                <a:schemeClr val="dk1"/>
              </a:buClr>
              <a:buSzPct val="100000"/>
              <a:buChar char="•"/>
            </a:pPr>
            <a:r>
              <a:rPr b="1" lang="en-US"/>
              <a:t>Stored-Value Money Cards: </a:t>
            </a:r>
            <a:r>
              <a:rPr lang="en-US"/>
              <a:t>allow you to store a fixed amount of prepaid money and then spend it as necessary and each time you use the card, the amount is reduced by the amount you spent.</a:t>
            </a:r>
            <a:endParaRPr/>
          </a:p>
          <a:p>
            <a:pPr indent="-342900" lvl="0" marL="342900" rtl="0" algn="l">
              <a:lnSpc>
                <a:spcPct val="100000"/>
              </a:lnSpc>
              <a:spcBef>
                <a:spcPts val="304"/>
              </a:spcBef>
              <a:spcAft>
                <a:spcPts val="0"/>
              </a:spcAft>
              <a:buClr>
                <a:schemeClr val="dk1"/>
              </a:buClr>
              <a:buSzPct val="100000"/>
              <a:buChar char="•"/>
            </a:pPr>
            <a:r>
              <a:rPr b="1" lang="en-US"/>
              <a:t>Smart Cards: </a:t>
            </a:r>
            <a:r>
              <a:rPr lang="en-US"/>
              <a:t>contain a chip that can store a considerable amount of information—more than 100 times the amount contained on a stored-value money card and are frequently multipurpose. That is, you can use them as a credit card, a debit card, a stored-value money card, or a loyalty card.</a:t>
            </a:r>
            <a:endParaRPr/>
          </a:p>
          <a:p>
            <a:pPr indent="-342900" lvl="0" marL="342900" rtl="0" algn="l">
              <a:lnSpc>
                <a:spcPct val="100000"/>
              </a:lnSpc>
              <a:spcBef>
                <a:spcPts val="304"/>
              </a:spcBef>
              <a:spcAft>
                <a:spcPts val="0"/>
              </a:spcAft>
              <a:buClr>
                <a:schemeClr val="dk1"/>
              </a:buClr>
              <a:buSzPct val="100000"/>
              <a:buChar char="•"/>
            </a:pPr>
            <a:r>
              <a:rPr b="1" lang="en-US"/>
              <a:t>Person-to-Person Payments: </a:t>
            </a:r>
            <a:r>
              <a:rPr lang="en-US"/>
              <a:t>enable two individuals, or an individual and a business, to transfer funds without using a credit card (e.g., PayPal).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8"/>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Electronic Payment Mechanisms</a:t>
            </a:r>
            <a:endParaRPr/>
          </a:p>
        </p:txBody>
      </p:sp>
      <p:sp>
        <p:nvSpPr>
          <p:cNvPr id="404" name="Google Shape;404;p38"/>
          <p:cNvSpPr txBox="1"/>
          <p:nvPr>
            <p:ph idx="2" type="body"/>
          </p:nvPr>
        </p:nvSpPr>
        <p:spPr>
          <a:xfrm>
            <a:off x="457200" y="2057400"/>
            <a:ext cx="8534400" cy="5105400"/>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rtl="0" algn="l">
              <a:lnSpc>
                <a:spcPct val="100000"/>
              </a:lnSpc>
              <a:spcBef>
                <a:spcPts val="0"/>
              </a:spcBef>
              <a:spcAft>
                <a:spcPts val="0"/>
              </a:spcAft>
              <a:buClr>
                <a:schemeClr val="dk1"/>
              </a:buClr>
              <a:buSzPct val="100000"/>
              <a:buChar char="•"/>
            </a:pPr>
            <a:r>
              <a:rPr b="1" lang="en-US"/>
              <a:t>Electronic Payment Mechanisms: </a:t>
            </a:r>
            <a:r>
              <a:rPr lang="en-US"/>
              <a:t>enable buyers to pay for goods and services electronically, rather than writing a check or using cash.</a:t>
            </a:r>
            <a:endParaRPr/>
          </a:p>
          <a:p>
            <a:pPr indent="-342900" lvl="0" marL="342900" rtl="0" algn="l">
              <a:lnSpc>
                <a:spcPct val="100000"/>
              </a:lnSpc>
              <a:spcBef>
                <a:spcPts val="304"/>
              </a:spcBef>
              <a:spcAft>
                <a:spcPts val="0"/>
              </a:spcAft>
              <a:buClr>
                <a:schemeClr val="dk1"/>
              </a:buClr>
              <a:buSzPct val="100000"/>
              <a:buChar char="•"/>
            </a:pPr>
            <a:r>
              <a:rPr b="1" lang="en-US"/>
              <a:t>Electronic Checks: </a:t>
            </a:r>
            <a:r>
              <a:rPr lang="en-US"/>
              <a:t>(e-checks), which are used primarily in B2B, are similar to regular paper checks.</a:t>
            </a:r>
            <a:endParaRPr/>
          </a:p>
          <a:p>
            <a:pPr indent="-342900" lvl="0" marL="342900" rtl="0" algn="l">
              <a:lnSpc>
                <a:spcPct val="100000"/>
              </a:lnSpc>
              <a:spcBef>
                <a:spcPts val="304"/>
              </a:spcBef>
              <a:spcAft>
                <a:spcPts val="0"/>
              </a:spcAft>
              <a:buClr>
                <a:schemeClr val="dk1"/>
              </a:buClr>
              <a:buSzPct val="100000"/>
              <a:buChar char="•"/>
            </a:pPr>
            <a:r>
              <a:rPr b="1" lang="en-US"/>
              <a:t>Electronic Cards: </a:t>
            </a:r>
            <a:r>
              <a:rPr lang="en-US"/>
              <a:t>There are a variety of electronic cards, and they are used for different purposes. The most common types are electronic credit cards, virtual credit cards, purchasing cards, stored-value money cards, and smart cards.</a:t>
            </a:r>
            <a:endParaRPr/>
          </a:p>
          <a:p>
            <a:pPr indent="-342900" lvl="0" marL="342900" rtl="0" algn="l">
              <a:lnSpc>
                <a:spcPct val="100000"/>
              </a:lnSpc>
              <a:spcBef>
                <a:spcPts val="304"/>
              </a:spcBef>
              <a:spcAft>
                <a:spcPts val="0"/>
              </a:spcAft>
              <a:buClr>
                <a:schemeClr val="dk1"/>
              </a:buClr>
              <a:buSzPct val="100000"/>
              <a:buChar char="•"/>
            </a:pPr>
            <a:r>
              <a:rPr b="1" lang="en-US"/>
              <a:t>Virtual Credit Cards: </a:t>
            </a:r>
            <a:r>
              <a:rPr lang="en-US"/>
              <a:t>allow customers to shop online and can be used only once in order to thwart criminals by using a different, random card number every time you shop online.</a:t>
            </a:r>
            <a:endParaRPr/>
          </a:p>
          <a:p>
            <a:pPr indent="-342900" lvl="0" marL="342900" rtl="0" algn="l">
              <a:lnSpc>
                <a:spcPct val="100000"/>
              </a:lnSpc>
              <a:spcBef>
                <a:spcPts val="304"/>
              </a:spcBef>
              <a:spcAft>
                <a:spcPts val="0"/>
              </a:spcAft>
              <a:buClr>
                <a:schemeClr val="dk1"/>
              </a:buClr>
              <a:buSzPct val="100000"/>
              <a:buChar char="•"/>
            </a:pPr>
            <a:r>
              <a:rPr b="1" lang="en-US"/>
              <a:t>Stored-Value Money Cards: </a:t>
            </a:r>
            <a:r>
              <a:rPr lang="en-US"/>
              <a:t>allow you to store a fixed amount of prepaid money and then spend it as necessary and each time you use the card, the amount is reduced by the amount you spent.</a:t>
            </a:r>
            <a:endParaRPr/>
          </a:p>
          <a:p>
            <a:pPr indent="-342900" lvl="0" marL="342900" rtl="0" algn="l">
              <a:lnSpc>
                <a:spcPct val="100000"/>
              </a:lnSpc>
              <a:spcBef>
                <a:spcPts val="304"/>
              </a:spcBef>
              <a:spcAft>
                <a:spcPts val="0"/>
              </a:spcAft>
              <a:buClr>
                <a:schemeClr val="dk1"/>
              </a:buClr>
              <a:buSzPct val="100000"/>
              <a:buChar char="•"/>
            </a:pPr>
            <a:r>
              <a:rPr b="1" lang="en-US"/>
              <a:t>Smart Cards: </a:t>
            </a:r>
            <a:r>
              <a:rPr lang="en-US"/>
              <a:t>contain a chip that can store a considerable amount of information—more than 100 times the amount contained on a stored-value money card and are frequently multipurpose. That is, you can use them as a credit card, a debit card, a stored-value money card, or a loyalty card.</a:t>
            </a:r>
            <a:endParaRPr/>
          </a:p>
          <a:p>
            <a:pPr indent="-342900" lvl="0" marL="342900" rtl="0" algn="l">
              <a:lnSpc>
                <a:spcPct val="100000"/>
              </a:lnSpc>
              <a:spcBef>
                <a:spcPts val="304"/>
              </a:spcBef>
              <a:spcAft>
                <a:spcPts val="0"/>
              </a:spcAft>
              <a:buClr>
                <a:schemeClr val="dk1"/>
              </a:buClr>
              <a:buSzPct val="100000"/>
              <a:buChar char="•"/>
            </a:pPr>
            <a:r>
              <a:rPr b="1" lang="en-US"/>
              <a:t>Person-to-Person Payments: </a:t>
            </a:r>
            <a:r>
              <a:rPr lang="en-US"/>
              <a:t>enable two individuals, or an individual and a business, to transfer funds without using a credit card (e.g., PayPal).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9"/>
          <p:cNvSpPr txBox="1"/>
          <p:nvPr>
            <p:ph idx="1" type="subTitle"/>
          </p:nvPr>
        </p:nvSpPr>
        <p:spPr>
          <a:xfrm>
            <a:off x="457200" y="76200"/>
            <a:ext cx="8153399" cy="1371600"/>
          </a:xfrm>
          <a:prstGeom prst="rect">
            <a:avLst/>
          </a:prstGeom>
          <a:noFill/>
          <a:ln>
            <a:noFill/>
          </a:ln>
        </p:spPr>
        <p:txBody>
          <a:bodyPr anchorCtr="0" anchor="b" bIns="45700" lIns="91425" spcFirstLastPara="1" rIns="91425" wrap="square" tIns="45700">
            <a:normAutofit lnSpcReduction="10000"/>
          </a:bodyPr>
          <a:lstStyle/>
          <a:p>
            <a:pPr indent="0" lvl="0" marL="0" rtl="0" algn="l">
              <a:lnSpc>
                <a:spcPct val="100000"/>
              </a:lnSpc>
              <a:spcBef>
                <a:spcPts val="0"/>
              </a:spcBef>
              <a:spcAft>
                <a:spcPts val="0"/>
              </a:spcAft>
              <a:buClr>
                <a:srgbClr val="6600CC"/>
              </a:buClr>
              <a:buSzPts val="4400"/>
              <a:buNone/>
            </a:pPr>
            <a:r>
              <a:rPr lang="en-US"/>
              <a:t>Figure 9.1: How e-credit cards work</a:t>
            </a:r>
            <a:endParaRPr/>
          </a:p>
        </p:txBody>
      </p:sp>
      <p:pic>
        <p:nvPicPr>
          <p:cNvPr id="410" name="Google Shape;410;p39"/>
          <p:cNvPicPr preferRelativeResize="0"/>
          <p:nvPr>
            <p:ph idx="2" type="body"/>
          </p:nvPr>
        </p:nvPicPr>
        <p:blipFill rotWithShape="1">
          <a:blip r:embed="rId3">
            <a:alphaModFix/>
          </a:blip>
          <a:srcRect b="0" l="0" r="0" t="0"/>
          <a:stretch/>
        </p:blipFill>
        <p:spPr>
          <a:xfrm>
            <a:off x="1219200" y="1676400"/>
            <a:ext cx="6741083" cy="44494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 name="Shape 163"/>
        <p:cNvGrpSpPr/>
        <p:nvPr/>
      </p:nvGrpSpPr>
      <p:grpSpPr>
        <a:xfrm>
          <a:off x="0" y="0"/>
          <a:ext cx="0" cy="0"/>
          <a:chOff x="0" y="0"/>
          <a:chExt cx="0" cy="0"/>
        </a:xfrm>
      </p:grpSpPr>
      <p:sp>
        <p:nvSpPr>
          <p:cNvPr id="164" name="Google Shape;164;p4"/>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Clr>
                <a:srgbClr val="FF9900"/>
              </a:buClr>
              <a:buSzPct val="100000"/>
              <a:buNone/>
            </a:pPr>
            <a:r>
              <a:rPr lang="en-US"/>
              <a:t>Overview of E-Business and E-Commerce</a:t>
            </a:r>
            <a:endParaRPr/>
          </a:p>
        </p:txBody>
      </p:sp>
      <p:sp>
        <p:nvSpPr>
          <p:cNvPr id="165" name="Google Shape;165;p4"/>
          <p:cNvSpPr txBox="1"/>
          <p:nvPr>
            <p:ph idx="2" type="body"/>
          </p:nvPr>
        </p:nvSpPr>
        <p:spPr>
          <a:xfrm>
            <a:off x="76200" y="0"/>
            <a:ext cx="1981200" cy="1524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7F7F7F"/>
              </a:buClr>
              <a:buSzPts val="7200"/>
              <a:buNone/>
            </a:pPr>
            <a:r>
              <a:rPr lang="en-US"/>
              <a:t>9.1</a:t>
            </a:r>
            <a:endParaRPr/>
          </a:p>
        </p:txBody>
      </p:sp>
      <p:sp>
        <p:nvSpPr>
          <p:cNvPr id="166" name="Google Shape;166;p4"/>
          <p:cNvSpPr txBox="1"/>
          <p:nvPr>
            <p:ph idx="3" type="body"/>
          </p:nvPr>
        </p:nvSpPr>
        <p:spPr>
          <a:xfrm>
            <a:off x="1066800" y="2438400"/>
            <a:ext cx="7543800" cy="3810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6600CC"/>
              </a:buClr>
              <a:buSzPts val="3200"/>
              <a:buChar char="•"/>
            </a:pPr>
            <a:r>
              <a:rPr lang="en-US"/>
              <a:t>Definitions and Concepts</a:t>
            </a:r>
            <a:endParaRPr/>
          </a:p>
          <a:p>
            <a:pPr indent="-342900" lvl="0" marL="342900" rtl="0" algn="l">
              <a:lnSpc>
                <a:spcPct val="100000"/>
              </a:lnSpc>
              <a:spcBef>
                <a:spcPts val="640"/>
              </a:spcBef>
              <a:spcAft>
                <a:spcPts val="0"/>
              </a:spcAft>
              <a:buClr>
                <a:srgbClr val="6600CC"/>
              </a:buClr>
              <a:buSzPts val="3200"/>
              <a:buChar char="•"/>
            </a:pPr>
            <a:r>
              <a:rPr lang="en-US"/>
              <a:t>Types of E-Commerce</a:t>
            </a:r>
            <a:endParaRPr/>
          </a:p>
          <a:p>
            <a:pPr indent="-342900" lvl="0" marL="342900" rtl="0" algn="l">
              <a:lnSpc>
                <a:spcPct val="100000"/>
              </a:lnSpc>
              <a:spcBef>
                <a:spcPts val="640"/>
              </a:spcBef>
              <a:spcAft>
                <a:spcPts val="0"/>
              </a:spcAft>
              <a:buClr>
                <a:srgbClr val="6600CC"/>
              </a:buClr>
              <a:buSzPts val="3200"/>
              <a:buChar char="•"/>
            </a:pPr>
            <a:r>
              <a:rPr lang="en-US"/>
              <a:t>Major E-Commerce Mechanisms</a:t>
            </a:r>
            <a:endParaRPr/>
          </a:p>
          <a:p>
            <a:pPr indent="-342900" lvl="0" marL="342900" rtl="0" algn="l">
              <a:lnSpc>
                <a:spcPct val="100000"/>
              </a:lnSpc>
              <a:spcBef>
                <a:spcPts val="640"/>
              </a:spcBef>
              <a:spcAft>
                <a:spcPts val="0"/>
              </a:spcAft>
              <a:buClr>
                <a:srgbClr val="6600CC"/>
              </a:buClr>
              <a:buSzPts val="3200"/>
              <a:buChar char="•"/>
            </a:pPr>
            <a:r>
              <a:rPr lang="en-US"/>
              <a:t>Electronic Payment Mechanisms</a:t>
            </a:r>
            <a:endParaRPr/>
          </a:p>
          <a:p>
            <a:pPr indent="-342900" lvl="0" marL="342900" rtl="0" algn="l">
              <a:lnSpc>
                <a:spcPct val="100000"/>
              </a:lnSpc>
              <a:spcBef>
                <a:spcPts val="640"/>
              </a:spcBef>
              <a:spcAft>
                <a:spcPts val="0"/>
              </a:spcAft>
              <a:buClr>
                <a:srgbClr val="6600CC"/>
              </a:buClr>
              <a:buSzPts val="3200"/>
              <a:buChar char="•"/>
            </a:pPr>
            <a:r>
              <a:rPr lang="en-US"/>
              <a:t>Benefits and Limitations of E-Commerce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5" name="Shape 415"/>
        <p:cNvGrpSpPr/>
        <p:nvPr/>
      </p:nvGrpSpPr>
      <p:grpSpPr>
        <a:xfrm>
          <a:off x="0" y="0"/>
          <a:ext cx="0" cy="0"/>
          <a:chOff x="0" y="0"/>
          <a:chExt cx="0" cy="0"/>
        </a:xfrm>
      </p:grpSpPr>
      <p:sp>
        <p:nvSpPr>
          <p:cNvPr id="416" name="Google Shape;416;p40"/>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Benefits of E-Commerce</a:t>
            </a:r>
            <a:endParaRPr/>
          </a:p>
        </p:txBody>
      </p:sp>
      <p:sp>
        <p:nvSpPr>
          <p:cNvPr id="417" name="Google Shape;417;p40"/>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chemeClr val="dk1"/>
              </a:buClr>
              <a:buSzPct val="100000"/>
              <a:buChar char="•"/>
            </a:pPr>
            <a:r>
              <a:rPr b="1" lang="en-US"/>
              <a:t>Organization Benefit: </a:t>
            </a:r>
            <a:r>
              <a:rPr lang="en-US"/>
              <a:t>national and international markets more accessible by lowering the costs of processing, distributing, and retrieving information. </a:t>
            </a:r>
            <a:endParaRPr/>
          </a:p>
          <a:p>
            <a:pPr indent="-342900" lvl="0" marL="342900" rtl="0" algn="l">
              <a:lnSpc>
                <a:spcPct val="100000"/>
              </a:lnSpc>
              <a:spcBef>
                <a:spcPts val="544"/>
              </a:spcBef>
              <a:spcAft>
                <a:spcPts val="0"/>
              </a:spcAft>
              <a:buClr>
                <a:schemeClr val="dk1"/>
              </a:buClr>
              <a:buSzPct val="100000"/>
              <a:buChar char="•"/>
            </a:pPr>
            <a:r>
              <a:rPr b="1" lang="en-US"/>
              <a:t>Customer Benefit: </a:t>
            </a:r>
            <a:r>
              <a:rPr lang="en-US"/>
              <a:t>by being able to access a vast number of products and services, around the clock. </a:t>
            </a:r>
            <a:endParaRPr/>
          </a:p>
          <a:p>
            <a:pPr indent="-342900" lvl="0" marL="342900" rtl="0" algn="l">
              <a:lnSpc>
                <a:spcPct val="100000"/>
              </a:lnSpc>
              <a:spcBef>
                <a:spcPts val="544"/>
              </a:spcBef>
              <a:spcAft>
                <a:spcPts val="0"/>
              </a:spcAft>
              <a:buClr>
                <a:schemeClr val="dk1"/>
              </a:buClr>
              <a:buSzPct val="100000"/>
              <a:buChar char="•"/>
            </a:pPr>
            <a:r>
              <a:rPr b="1" lang="en-US"/>
              <a:t>Benefit to Society: </a:t>
            </a:r>
            <a:r>
              <a:rPr lang="en-US"/>
              <a:t>the ability to easily and conveniently deliver information, services, and products to people in cities, rural areas, and developing countries.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Benefits of E-Commerce</a:t>
            </a:r>
            <a:endParaRPr/>
          </a:p>
        </p:txBody>
      </p:sp>
      <p:sp>
        <p:nvSpPr>
          <p:cNvPr id="424" name="Google Shape;424;p41"/>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b="1" lang="en-US"/>
              <a:t>Organization Benefit</a:t>
            </a:r>
            <a:endParaRPr/>
          </a:p>
          <a:p>
            <a:pPr indent="-342900" lvl="0" marL="342900" rtl="0" algn="l">
              <a:lnSpc>
                <a:spcPct val="100000"/>
              </a:lnSpc>
              <a:spcBef>
                <a:spcPts val="640"/>
              </a:spcBef>
              <a:spcAft>
                <a:spcPts val="0"/>
              </a:spcAft>
              <a:buClr>
                <a:schemeClr val="dk1"/>
              </a:buClr>
              <a:buSzPts val="3200"/>
              <a:buChar char="•"/>
            </a:pPr>
            <a:r>
              <a:rPr b="1" lang="en-US"/>
              <a:t>Customer Benefit</a:t>
            </a:r>
            <a:endParaRPr b="1"/>
          </a:p>
          <a:p>
            <a:pPr indent="-342900" lvl="0" marL="342900" rtl="0" algn="l">
              <a:lnSpc>
                <a:spcPct val="100000"/>
              </a:lnSpc>
              <a:spcBef>
                <a:spcPts val="640"/>
              </a:spcBef>
              <a:spcAft>
                <a:spcPts val="0"/>
              </a:spcAft>
              <a:buClr>
                <a:schemeClr val="dk1"/>
              </a:buClr>
              <a:buSzPts val="3200"/>
              <a:buChar char="•"/>
            </a:pPr>
            <a:r>
              <a:rPr b="1" lang="en-US"/>
              <a:t>Benefit to Society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2"/>
          <p:cNvSpPr txBox="1"/>
          <p:nvPr>
            <p:ph type="title"/>
          </p:nvPr>
        </p:nvSpPr>
        <p:spPr>
          <a:xfrm>
            <a:off x="457200" y="228600"/>
            <a:ext cx="94488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Advantages to Organizations</a:t>
            </a:r>
            <a:br>
              <a:rPr lang="en-US"/>
            </a:br>
            <a:endParaRPr/>
          </a:p>
        </p:txBody>
      </p:sp>
      <p:sp>
        <p:nvSpPr>
          <p:cNvPr id="430" name="Google Shape;430;p42"/>
          <p:cNvSpPr txBox="1"/>
          <p:nvPr>
            <p:ph idx="1" type="body"/>
          </p:nvPr>
        </p:nvSpPr>
        <p:spPr>
          <a:xfrm>
            <a:off x="685800" y="1143000"/>
            <a:ext cx="7772400" cy="5410200"/>
          </a:xfrm>
          <a:prstGeom prst="rect">
            <a:avLst/>
          </a:prstGeom>
          <a:noFill/>
          <a:ln>
            <a:noFill/>
          </a:ln>
        </p:spPr>
        <p:txBody>
          <a:bodyPr anchorCtr="0" anchor="t" bIns="45700" lIns="91425" spcFirstLastPara="1" rIns="91425" wrap="square" tIns="45700">
            <a:normAutofit fontScale="92500" lnSpcReduction="10000"/>
          </a:bodyPr>
          <a:lstStyle/>
          <a:p>
            <a:pPr indent="-514350" lvl="0" marL="514350" rtl="0" algn="l">
              <a:lnSpc>
                <a:spcPct val="100000"/>
              </a:lnSpc>
              <a:spcBef>
                <a:spcPts val="0"/>
              </a:spcBef>
              <a:spcAft>
                <a:spcPts val="0"/>
              </a:spcAft>
              <a:buClr>
                <a:srgbClr val="00B0F0"/>
              </a:buClr>
              <a:buSzPct val="100000"/>
              <a:buFont typeface="Georgia"/>
              <a:buAutoNum type="arabicPeriod"/>
            </a:pPr>
            <a:r>
              <a:rPr lang="en-US" sz="2000"/>
              <a:t>Using e-commerce, organizations can expand their market to national and international markets with minimum capital investment. An organization can easily locate more customers, best suppliers, and suitable business partners across the globe.</a:t>
            </a:r>
            <a:endParaRPr sz="2000"/>
          </a:p>
          <a:p>
            <a:pPr indent="-514350" lvl="0" marL="514350" rtl="0" algn="l">
              <a:lnSpc>
                <a:spcPct val="100000"/>
              </a:lnSpc>
              <a:spcBef>
                <a:spcPts val="370"/>
              </a:spcBef>
              <a:spcAft>
                <a:spcPts val="0"/>
              </a:spcAft>
              <a:buClr>
                <a:srgbClr val="00B0F0"/>
              </a:buClr>
              <a:buSzPct val="100000"/>
              <a:buFont typeface="Georgia"/>
              <a:buAutoNum type="arabicPeriod"/>
            </a:pPr>
            <a:r>
              <a:rPr lang="en-US" sz="2000"/>
              <a:t>E-commerce helps organizations to reduce the cost to create process, distribute, retrieve and manage the paper based information by digitizing the information.</a:t>
            </a:r>
            <a:endParaRPr sz="2000"/>
          </a:p>
          <a:p>
            <a:pPr indent="-514350" lvl="0" marL="514350" rtl="0" algn="l">
              <a:lnSpc>
                <a:spcPct val="100000"/>
              </a:lnSpc>
              <a:spcBef>
                <a:spcPts val="370"/>
              </a:spcBef>
              <a:spcAft>
                <a:spcPts val="0"/>
              </a:spcAft>
              <a:buClr>
                <a:srgbClr val="00B0F0"/>
              </a:buClr>
              <a:buSzPct val="100000"/>
              <a:buFont typeface="Georgia"/>
              <a:buAutoNum type="arabicPeriod"/>
            </a:pPr>
            <a:r>
              <a:rPr lang="en-US" sz="2000"/>
              <a:t>E-commerce improves the brand image of the company.</a:t>
            </a:r>
            <a:endParaRPr sz="2000"/>
          </a:p>
          <a:p>
            <a:pPr indent="-514350" lvl="0" marL="514350" rtl="0" algn="l">
              <a:lnSpc>
                <a:spcPct val="100000"/>
              </a:lnSpc>
              <a:spcBef>
                <a:spcPts val="370"/>
              </a:spcBef>
              <a:spcAft>
                <a:spcPts val="0"/>
              </a:spcAft>
              <a:buClr>
                <a:srgbClr val="00B0F0"/>
              </a:buClr>
              <a:buSzPct val="100000"/>
              <a:buFont typeface="Georgia"/>
              <a:buAutoNum type="arabicPeriod"/>
            </a:pPr>
            <a:r>
              <a:rPr lang="en-US" sz="2000"/>
              <a:t>E-commerce helps organization to provide better customer services.</a:t>
            </a:r>
            <a:endParaRPr sz="2000"/>
          </a:p>
          <a:p>
            <a:pPr indent="-514350" lvl="0" marL="514350" rtl="0" algn="l">
              <a:lnSpc>
                <a:spcPct val="100000"/>
              </a:lnSpc>
              <a:spcBef>
                <a:spcPts val="370"/>
              </a:spcBef>
              <a:spcAft>
                <a:spcPts val="0"/>
              </a:spcAft>
              <a:buClr>
                <a:srgbClr val="00B0F0"/>
              </a:buClr>
              <a:buSzPct val="100000"/>
              <a:buFont typeface="Georgia"/>
              <a:buAutoNum type="arabicPeriod"/>
            </a:pPr>
            <a:r>
              <a:rPr lang="en-US" sz="2000"/>
              <a:t>E-commerce helps to simplify the business processes and makes them faster and efficient.</a:t>
            </a:r>
            <a:endParaRPr sz="2000"/>
          </a:p>
          <a:p>
            <a:pPr indent="-514350" lvl="0" marL="514350" rtl="0" algn="l">
              <a:lnSpc>
                <a:spcPct val="100000"/>
              </a:lnSpc>
              <a:spcBef>
                <a:spcPts val="370"/>
              </a:spcBef>
              <a:spcAft>
                <a:spcPts val="0"/>
              </a:spcAft>
              <a:buClr>
                <a:srgbClr val="00B0F0"/>
              </a:buClr>
              <a:buSzPct val="100000"/>
              <a:buFont typeface="Georgia"/>
              <a:buAutoNum type="arabicPeriod"/>
            </a:pPr>
            <a:r>
              <a:rPr lang="en-US" sz="2000"/>
              <a:t>E-commerce reduces the paper work.</a:t>
            </a:r>
            <a:endParaRPr sz="2000"/>
          </a:p>
          <a:p>
            <a:pPr indent="-514350" lvl="0" marL="514350" rtl="0" algn="l">
              <a:lnSpc>
                <a:spcPct val="100000"/>
              </a:lnSpc>
              <a:spcBef>
                <a:spcPts val="370"/>
              </a:spcBef>
              <a:spcAft>
                <a:spcPts val="0"/>
              </a:spcAft>
              <a:buClr>
                <a:srgbClr val="00B0F0"/>
              </a:buClr>
              <a:buSzPct val="100000"/>
              <a:buFont typeface="Georgia"/>
              <a:buAutoNum type="arabicPeriod"/>
            </a:pPr>
            <a:r>
              <a:rPr lang="en-US" sz="2000"/>
              <a:t>E-commerce increases the productivity of organizations. It supports "pull" type supply management. In "pull" type supply management, a business process starts when a request comes from a customer and it uses just-in-time manufacturing way.</a:t>
            </a:r>
            <a:endParaRPr sz="2000"/>
          </a:p>
          <a:p>
            <a:pPr indent="-396875" lvl="0" marL="514350" rtl="0" algn="l">
              <a:lnSpc>
                <a:spcPct val="100000"/>
              </a:lnSpc>
              <a:spcBef>
                <a:spcPts val="370"/>
              </a:spcBef>
              <a:spcAft>
                <a:spcPts val="0"/>
              </a:spcAft>
              <a:buClr>
                <a:srgbClr val="00B0F0"/>
              </a:buClr>
              <a:buSzPct val="100000"/>
              <a:buFont typeface="Georgia"/>
              <a:buNone/>
            </a:pPr>
            <a:r>
              <a:t/>
            </a:r>
            <a:endParaRPr sz="2000"/>
          </a:p>
        </p:txBody>
      </p:sp>
      <p:sp>
        <p:nvSpPr>
          <p:cNvPr id="431" name="Google Shape;431;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3"/>
          <p:cNvSpPr txBox="1"/>
          <p:nvPr>
            <p:ph type="title"/>
          </p:nvPr>
        </p:nvSpPr>
        <p:spPr>
          <a:xfrm>
            <a:off x="685800" y="609600"/>
            <a:ext cx="77724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Advantages to Customers</a:t>
            </a:r>
            <a:br>
              <a:rPr lang="en-US"/>
            </a:br>
            <a:endParaRPr/>
          </a:p>
        </p:txBody>
      </p:sp>
      <p:sp>
        <p:nvSpPr>
          <p:cNvPr id="437" name="Google Shape;437;p43"/>
          <p:cNvSpPr txBox="1"/>
          <p:nvPr>
            <p:ph idx="1" type="body"/>
          </p:nvPr>
        </p:nvSpPr>
        <p:spPr>
          <a:xfrm>
            <a:off x="304800" y="838200"/>
            <a:ext cx="8839200" cy="5867400"/>
          </a:xfrm>
          <a:prstGeom prst="rect">
            <a:avLst/>
          </a:prstGeom>
          <a:noFill/>
          <a:ln>
            <a:noFill/>
          </a:ln>
        </p:spPr>
        <p:txBody>
          <a:bodyPr anchorCtr="0" anchor="t" bIns="45700" lIns="91425" spcFirstLastPara="1" rIns="91425" wrap="square" tIns="45700">
            <a:normAutofit fontScale="92500" lnSpcReduction="20000"/>
          </a:bodyPr>
          <a:lstStyle/>
          <a:p>
            <a:pPr indent="-514350" lvl="0" marL="514350" rtl="0" algn="l">
              <a:lnSpc>
                <a:spcPct val="100000"/>
              </a:lnSpc>
              <a:spcBef>
                <a:spcPts val="0"/>
              </a:spcBef>
              <a:spcAft>
                <a:spcPts val="0"/>
              </a:spcAft>
              <a:buClr>
                <a:srgbClr val="00B0F0"/>
              </a:buClr>
              <a:buSzPct val="100000"/>
              <a:buFont typeface="Georgia"/>
              <a:buAutoNum type="arabicPeriod"/>
            </a:pPr>
            <a:r>
              <a:rPr lang="en-US" sz="2400"/>
              <a:t>It provides 24x7 support. Customers can enquire about a product or service and place orders anytime, anywhere from any location.</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E-commerce application provides users with more options and quicker delivery of products.</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E-commerce application provides users with more options to compare and select the cheaper and better options.</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A customer can put review comments about a product and can see what others are buying, or see the review comments of other customers before making a final purchase.</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E-commerce provides options of virtual auctions.</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It provides readily available information. A customer can see the relevant detailed information within seconds, rather than waiting for days or weeks.</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E-Commerce increases the competition among organizations and as a result, organizations provides substantial discounts to customers.</a:t>
            </a:r>
            <a:endParaRPr sz="2400"/>
          </a:p>
          <a:p>
            <a:pPr indent="-396875" lvl="0" marL="514350" rtl="0" algn="l">
              <a:lnSpc>
                <a:spcPct val="100000"/>
              </a:lnSpc>
              <a:spcBef>
                <a:spcPts val="370"/>
              </a:spcBef>
              <a:spcAft>
                <a:spcPts val="0"/>
              </a:spcAft>
              <a:buClr>
                <a:srgbClr val="00B0F0"/>
              </a:buClr>
              <a:buSzPct val="100000"/>
              <a:buFont typeface="Georgia"/>
              <a:buNone/>
            </a:pPr>
            <a:r>
              <a:t/>
            </a:r>
            <a:endParaRPr sz="2000"/>
          </a:p>
        </p:txBody>
      </p:sp>
      <p:sp>
        <p:nvSpPr>
          <p:cNvPr id="438" name="Google Shape;438;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4"/>
          <p:cNvSpPr txBox="1"/>
          <p:nvPr>
            <p:ph type="title"/>
          </p:nvPr>
        </p:nvSpPr>
        <p:spPr>
          <a:xfrm>
            <a:off x="533400" y="4572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Advantages to Society</a:t>
            </a:r>
            <a:br>
              <a:rPr lang="en-US"/>
            </a:br>
            <a:endParaRPr/>
          </a:p>
        </p:txBody>
      </p:sp>
      <p:sp>
        <p:nvSpPr>
          <p:cNvPr id="444" name="Google Shape;444;p44"/>
          <p:cNvSpPr txBox="1"/>
          <p:nvPr>
            <p:ph idx="1" type="body"/>
          </p:nvPr>
        </p:nvSpPr>
        <p:spPr>
          <a:xfrm>
            <a:off x="533400" y="1295400"/>
            <a:ext cx="7772400" cy="5410200"/>
          </a:xfrm>
          <a:prstGeom prst="rect">
            <a:avLst/>
          </a:prstGeom>
          <a:noFill/>
          <a:ln>
            <a:noFill/>
          </a:ln>
        </p:spPr>
        <p:txBody>
          <a:bodyPr anchorCtr="0" anchor="t" bIns="45700" lIns="91425" spcFirstLastPara="1" rIns="91425" wrap="square" tIns="45700">
            <a:normAutofit fontScale="92500" lnSpcReduction="10000"/>
          </a:bodyPr>
          <a:lstStyle/>
          <a:p>
            <a:pPr indent="-514350" lvl="0" marL="514350" rtl="0" algn="l">
              <a:lnSpc>
                <a:spcPct val="100000"/>
              </a:lnSpc>
              <a:spcBef>
                <a:spcPts val="0"/>
              </a:spcBef>
              <a:spcAft>
                <a:spcPts val="0"/>
              </a:spcAft>
              <a:buClr>
                <a:srgbClr val="00B0F0"/>
              </a:buClr>
              <a:buSzPct val="100000"/>
              <a:buFont typeface="Georgia"/>
              <a:buAutoNum type="arabicPeriod"/>
            </a:pPr>
            <a:r>
              <a:rPr lang="en-US" sz="2800"/>
              <a:t>Customers need not travel to shop a product, thus less traffic on road and low air pollution.</a:t>
            </a:r>
            <a:endParaRPr sz="2800"/>
          </a:p>
          <a:p>
            <a:pPr indent="-514350" lvl="0" marL="514350" rtl="0" algn="l">
              <a:lnSpc>
                <a:spcPct val="100000"/>
              </a:lnSpc>
              <a:spcBef>
                <a:spcPts val="518"/>
              </a:spcBef>
              <a:spcAft>
                <a:spcPts val="0"/>
              </a:spcAft>
              <a:buClr>
                <a:srgbClr val="00B0F0"/>
              </a:buClr>
              <a:buSzPct val="100000"/>
              <a:buFont typeface="Georgia"/>
              <a:buAutoNum type="arabicPeriod"/>
            </a:pPr>
            <a:r>
              <a:rPr lang="en-US" sz="2800"/>
              <a:t>E-commerce helps in reducing the cost of products, so less affluent people can also afford the products.</a:t>
            </a:r>
            <a:endParaRPr sz="2800"/>
          </a:p>
          <a:p>
            <a:pPr indent="-514350" lvl="0" marL="514350" rtl="0" algn="l">
              <a:lnSpc>
                <a:spcPct val="100000"/>
              </a:lnSpc>
              <a:spcBef>
                <a:spcPts val="518"/>
              </a:spcBef>
              <a:spcAft>
                <a:spcPts val="0"/>
              </a:spcAft>
              <a:buClr>
                <a:srgbClr val="00B0F0"/>
              </a:buClr>
              <a:buSzPct val="100000"/>
              <a:buFont typeface="Georgia"/>
              <a:buAutoNum type="arabicPeriod"/>
            </a:pPr>
            <a:r>
              <a:rPr lang="en-US" sz="2800"/>
              <a:t>E-commerce has enabled rural areas to access services and products, which are otherwise not available to them.</a:t>
            </a:r>
            <a:endParaRPr sz="2800"/>
          </a:p>
          <a:p>
            <a:pPr indent="-514350" lvl="0" marL="514350" rtl="0" algn="l">
              <a:lnSpc>
                <a:spcPct val="100000"/>
              </a:lnSpc>
              <a:spcBef>
                <a:spcPts val="518"/>
              </a:spcBef>
              <a:spcAft>
                <a:spcPts val="0"/>
              </a:spcAft>
              <a:buClr>
                <a:srgbClr val="00B0F0"/>
              </a:buClr>
              <a:buSzPct val="100000"/>
              <a:buFont typeface="Georgia"/>
              <a:buAutoNum type="arabicPeriod"/>
            </a:pPr>
            <a:r>
              <a:rPr lang="en-US" sz="2800"/>
              <a:t>E-commerce helps the government to deliver public services such as healthcare, education, social services at a reduced cost and in an improved manner.</a:t>
            </a:r>
            <a:endParaRPr sz="2800"/>
          </a:p>
          <a:p>
            <a:pPr indent="-326390" lvl="0" marL="514350" rtl="0" algn="l">
              <a:lnSpc>
                <a:spcPct val="100000"/>
              </a:lnSpc>
              <a:spcBef>
                <a:spcPts val="592"/>
              </a:spcBef>
              <a:spcAft>
                <a:spcPts val="0"/>
              </a:spcAft>
              <a:buClr>
                <a:srgbClr val="00B0F0"/>
              </a:buClr>
              <a:buSzPct val="100000"/>
              <a:buFont typeface="Georgia"/>
              <a:buNone/>
            </a:pPr>
            <a:r>
              <a:t/>
            </a:r>
            <a:endParaRPr/>
          </a:p>
        </p:txBody>
      </p:sp>
      <p:sp>
        <p:nvSpPr>
          <p:cNvPr id="445" name="Google Shape;445;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5"/>
          <p:cNvSpPr txBox="1"/>
          <p:nvPr>
            <p:ph type="title"/>
          </p:nvPr>
        </p:nvSpPr>
        <p:spPr>
          <a:xfrm>
            <a:off x="545592" y="609600"/>
            <a:ext cx="8229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3600"/>
              <a:buFont typeface="Verdana"/>
              <a:buNone/>
            </a:pPr>
            <a:r>
              <a:rPr lang="en-US" sz="3600"/>
              <a:t>E-Commerce - Disadvantages</a:t>
            </a:r>
            <a:br>
              <a:rPr lang="en-US" sz="3600"/>
            </a:br>
            <a:endParaRPr sz="3600"/>
          </a:p>
        </p:txBody>
      </p:sp>
      <p:sp>
        <p:nvSpPr>
          <p:cNvPr id="451" name="Google Shape;451;p45"/>
          <p:cNvSpPr txBox="1"/>
          <p:nvPr>
            <p:ph idx="1" type="body"/>
          </p:nvPr>
        </p:nvSpPr>
        <p:spPr>
          <a:xfrm>
            <a:off x="533400" y="1905000"/>
            <a:ext cx="8229600" cy="47545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200"/>
              <a:buNone/>
            </a:pPr>
            <a:r>
              <a:rPr lang="en-US"/>
              <a:t>The disadvantages of e-commerce can be broadly classified into two major categories −</a:t>
            </a:r>
            <a:endParaRPr/>
          </a:p>
          <a:p>
            <a:pPr indent="-514350" lvl="0" marL="514350" rtl="0" algn="l">
              <a:lnSpc>
                <a:spcPct val="100000"/>
              </a:lnSpc>
              <a:spcBef>
                <a:spcPts val="640"/>
              </a:spcBef>
              <a:spcAft>
                <a:spcPts val="0"/>
              </a:spcAft>
              <a:buClr>
                <a:srgbClr val="00B0F0"/>
              </a:buClr>
              <a:buSzPts val="3200"/>
              <a:buFont typeface="Georgia"/>
              <a:buAutoNum type="arabicPeriod"/>
            </a:pPr>
            <a:r>
              <a:rPr lang="en-US">
                <a:solidFill>
                  <a:srgbClr val="FF0000"/>
                </a:solidFill>
              </a:rPr>
              <a:t>Technical disadvantages</a:t>
            </a:r>
            <a:endParaRPr>
              <a:solidFill>
                <a:srgbClr val="FF0000"/>
              </a:solidFill>
            </a:endParaRPr>
          </a:p>
          <a:p>
            <a:pPr indent="-514350" lvl="0" marL="514350" rtl="0" algn="l">
              <a:lnSpc>
                <a:spcPct val="100000"/>
              </a:lnSpc>
              <a:spcBef>
                <a:spcPts val="640"/>
              </a:spcBef>
              <a:spcAft>
                <a:spcPts val="0"/>
              </a:spcAft>
              <a:buClr>
                <a:srgbClr val="00B0F0"/>
              </a:buClr>
              <a:buSzPts val="3200"/>
              <a:buFont typeface="Georgia"/>
              <a:buAutoNum type="arabicPeriod"/>
            </a:pPr>
            <a:r>
              <a:rPr lang="en-US">
                <a:solidFill>
                  <a:srgbClr val="FF0000"/>
                </a:solidFill>
              </a:rPr>
              <a:t>Non-Technical disadvantages</a:t>
            </a:r>
            <a:endParaRPr>
              <a:solidFill>
                <a:srgbClr val="FF0000"/>
              </a:solidFill>
            </a:endParaRPr>
          </a:p>
          <a:p>
            <a:pPr indent="-311150" lvl="0" marL="514350" rtl="0" algn="l">
              <a:lnSpc>
                <a:spcPct val="100000"/>
              </a:lnSpc>
              <a:spcBef>
                <a:spcPts val="640"/>
              </a:spcBef>
              <a:spcAft>
                <a:spcPts val="0"/>
              </a:spcAft>
              <a:buClr>
                <a:srgbClr val="00B0F0"/>
              </a:buClr>
              <a:buSzPts val="3200"/>
              <a:buFont typeface="Georgia"/>
              <a:buNone/>
            </a:pPr>
            <a:r>
              <a:t/>
            </a:r>
            <a:endParaRPr>
              <a:solidFill>
                <a:srgbClr val="FF0000"/>
              </a:solidFill>
            </a:endParaRPr>
          </a:p>
        </p:txBody>
      </p:sp>
      <p:sp>
        <p:nvSpPr>
          <p:cNvPr id="452" name="Google Shape;452;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6"/>
          <p:cNvSpPr txBox="1"/>
          <p:nvPr>
            <p:ph type="title"/>
          </p:nvPr>
        </p:nvSpPr>
        <p:spPr>
          <a:xfrm>
            <a:off x="685800" y="609600"/>
            <a:ext cx="7772400" cy="60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r>
              <a:rPr lang="en-US"/>
              <a:t>Technical Disadvantages</a:t>
            </a:r>
            <a:br>
              <a:rPr lang="en-US"/>
            </a:br>
            <a:endParaRPr/>
          </a:p>
        </p:txBody>
      </p:sp>
      <p:sp>
        <p:nvSpPr>
          <p:cNvPr id="458" name="Google Shape;458;p46"/>
          <p:cNvSpPr txBox="1"/>
          <p:nvPr>
            <p:ph idx="1" type="body"/>
          </p:nvPr>
        </p:nvSpPr>
        <p:spPr>
          <a:xfrm>
            <a:off x="304800" y="990600"/>
            <a:ext cx="8534400" cy="5867400"/>
          </a:xfrm>
          <a:prstGeom prst="rect">
            <a:avLst/>
          </a:prstGeom>
          <a:noFill/>
          <a:ln>
            <a:noFill/>
          </a:ln>
        </p:spPr>
        <p:txBody>
          <a:bodyPr anchorCtr="0" anchor="t" bIns="45700" lIns="91425" spcFirstLastPara="1" rIns="91425" wrap="square" tIns="45700">
            <a:normAutofit fontScale="92500"/>
          </a:bodyPr>
          <a:lstStyle/>
          <a:p>
            <a:pPr indent="-514350" lvl="0" marL="514350" rtl="0" algn="l">
              <a:lnSpc>
                <a:spcPct val="100000"/>
              </a:lnSpc>
              <a:spcBef>
                <a:spcPts val="0"/>
              </a:spcBef>
              <a:spcAft>
                <a:spcPts val="0"/>
              </a:spcAft>
              <a:buClr>
                <a:srgbClr val="00B0F0"/>
              </a:buClr>
              <a:buSzPct val="100000"/>
              <a:buFont typeface="Georgia"/>
              <a:buAutoNum type="arabicPeriod"/>
            </a:pPr>
            <a:r>
              <a:rPr lang="en-US" sz="2400"/>
              <a:t>There can be lack of system security, reliability or standards owing to poor implementation of e-commerce.</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The software development industry is still evolving and keeps changing rapidly.</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In many countries, network bandwidth might cause an issue.</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Special types of web servers or other software might be required by the vendor, setting the e-commerce environment apart from network servers.</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Sometimes, it becomes difficult to integrate an e-commerce software or website with existing applications or databases.</a:t>
            </a:r>
            <a:endParaRPr sz="2400"/>
          </a:p>
          <a:p>
            <a:pPr indent="-514350" lvl="0" marL="514350" rtl="0" algn="l">
              <a:lnSpc>
                <a:spcPct val="100000"/>
              </a:lnSpc>
              <a:spcBef>
                <a:spcPts val="444"/>
              </a:spcBef>
              <a:spcAft>
                <a:spcPts val="0"/>
              </a:spcAft>
              <a:buClr>
                <a:srgbClr val="00B0F0"/>
              </a:buClr>
              <a:buSzPct val="100000"/>
              <a:buFont typeface="Georgia"/>
              <a:buAutoNum type="arabicPeriod"/>
            </a:pPr>
            <a:r>
              <a:rPr lang="en-US" sz="2400"/>
              <a:t>There could be software/hardware compatibility issues, as some e-commerce software may be incompatible with some operating system or any other component.</a:t>
            </a:r>
            <a:endParaRPr sz="2400"/>
          </a:p>
          <a:p>
            <a:pPr indent="-373380" lvl="0" marL="514350" rtl="0" algn="l">
              <a:lnSpc>
                <a:spcPct val="100000"/>
              </a:lnSpc>
              <a:spcBef>
                <a:spcPts val="444"/>
              </a:spcBef>
              <a:spcAft>
                <a:spcPts val="0"/>
              </a:spcAft>
              <a:buClr>
                <a:srgbClr val="00B0F0"/>
              </a:buClr>
              <a:buSzPct val="100000"/>
              <a:buFont typeface="Georgia"/>
              <a:buNone/>
            </a:pPr>
            <a:r>
              <a:t/>
            </a:r>
            <a:endParaRPr sz="2400"/>
          </a:p>
        </p:txBody>
      </p:sp>
      <p:sp>
        <p:nvSpPr>
          <p:cNvPr id="459" name="Google Shape;459;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7"/>
          <p:cNvSpPr txBox="1"/>
          <p:nvPr>
            <p:ph type="title"/>
          </p:nvPr>
        </p:nvSpPr>
        <p:spPr>
          <a:xfrm>
            <a:off x="457200" y="228600"/>
            <a:ext cx="9753600" cy="457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CCFF"/>
              </a:buClr>
              <a:buSzPts val="4400"/>
              <a:buFont typeface="Verdana"/>
              <a:buNone/>
            </a:pPr>
            <a:br>
              <a:rPr lang="en-US"/>
            </a:br>
            <a:br>
              <a:rPr lang="en-US"/>
            </a:br>
            <a:r>
              <a:rPr lang="en-US"/>
              <a:t>Non-Technical Disadvantages</a:t>
            </a:r>
            <a:br>
              <a:rPr lang="en-US"/>
            </a:br>
            <a:br>
              <a:rPr lang="en-US"/>
            </a:br>
            <a:endParaRPr/>
          </a:p>
        </p:txBody>
      </p:sp>
      <p:sp>
        <p:nvSpPr>
          <p:cNvPr id="465" name="Google Shape;465;p47"/>
          <p:cNvSpPr txBox="1"/>
          <p:nvPr>
            <p:ph idx="1" type="body"/>
          </p:nvPr>
        </p:nvSpPr>
        <p:spPr>
          <a:xfrm>
            <a:off x="264695" y="990600"/>
            <a:ext cx="8915400" cy="617220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rgbClr val="00B0F0"/>
              </a:buClr>
              <a:buSzPts val="2400"/>
              <a:buFont typeface="Georgia"/>
              <a:buAutoNum type="arabicPeriod"/>
            </a:pPr>
            <a:r>
              <a:rPr b="1" lang="en-US" sz="2400"/>
              <a:t>Initial Cost </a:t>
            </a:r>
            <a:r>
              <a:rPr lang="en-US" sz="2400"/>
              <a:t>- The cost of creating/building an e-commerce application in-house may be very high. There could be delays in launching an e-Commerce application due to mistakes, and lack of experience.</a:t>
            </a:r>
            <a:endParaRPr sz="2400"/>
          </a:p>
          <a:p>
            <a:pPr indent="-514350" lvl="0" marL="514350" rtl="0" algn="l">
              <a:lnSpc>
                <a:spcPct val="100000"/>
              </a:lnSpc>
              <a:spcBef>
                <a:spcPts val="480"/>
              </a:spcBef>
              <a:spcAft>
                <a:spcPts val="0"/>
              </a:spcAft>
              <a:buClr>
                <a:srgbClr val="00B0F0"/>
              </a:buClr>
              <a:buSzPts val="2400"/>
              <a:buFont typeface="Georgia"/>
              <a:buAutoNum type="arabicPeriod"/>
            </a:pPr>
            <a:r>
              <a:rPr b="1" lang="en-US" sz="2400"/>
              <a:t>User resistance</a:t>
            </a:r>
            <a:r>
              <a:rPr lang="en-US" sz="2400"/>
              <a:t> − Users may not trust the site being an unknown faceless seller. Such mistrust makes it difficult to convince traditional users to switch from physical stores to online/virtual stores.</a:t>
            </a:r>
            <a:endParaRPr sz="2400"/>
          </a:p>
          <a:p>
            <a:pPr indent="-514350" lvl="0" marL="514350" rtl="0" algn="l">
              <a:lnSpc>
                <a:spcPct val="100000"/>
              </a:lnSpc>
              <a:spcBef>
                <a:spcPts val="480"/>
              </a:spcBef>
              <a:spcAft>
                <a:spcPts val="0"/>
              </a:spcAft>
              <a:buClr>
                <a:srgbClr val="00B0F0"/>
              </a:buClr>
              <a:buSzPts val="2400"/>
              <a:buFont typeface="Georgia"/>
              <a:buAutoNum type="arabicPeriod"/>
            </a:pPr>
            <a:r>
              <a:rPr b="1" lang="en-US" sz="2400"/>
              <a:t>Security/ Privacy</a:t>
            </a:r>
            <a:r>
              <a:rPr lang="en-US" sz="2400"/>
              <a:t> − It is difficult to ensure the security or privacy on online transactions.</a:t>
            </a:r>
            <a:endParaRPr sz="2400"/>
          </a:p>
          <a:p>
            <a:pPr indent="-514350" lvl="0" marL="514350" rtl="0" algn="l">
              <a:lnSpc>
                <a:spcPct val="100000"/>
              </a:lnSpc>
              <a:spcBef>
                <a:spcPts val="480"/>
              </a:spcBef>
              <a:spcAft>
                <a:spcPts val="0"/>
              </a:spcAft>
              <a:buClr>
                <a:srgbClr val="00B0F0"/>
              </a:buClr>
              <a:buSzPts val="2400"/>
              <a:buFont typeface="Georgia"/>
              <a:buAutoNum type="arabicPeriod"/>
            </a:pPr>
            <a:r>
              <a:rPr lang="en-US" sz="2400"/>
              <a:t>Lack of touch or feel of products during online shopping is a drawback.</a:t>
            </a:r>
            <a:endParaRPr sz="2400"/>
          </a:p>
          <a:p>
            <a:pPr indent="-514350" lvl="0" marL="514350" rtl="0" algn="l">
              <a:lnSpc>
                <a:spcPct val="100000"/>
              </a:lnSpc>
              <a:spcBef>
                <a:spcPts val="480"/>
              </a:spcBef>
              <a:spcAft>
                <a:spcPts val="0"/>
              </a:spcAft>
              <a:buClr>
                <a:srgbClr val="00B0F0"/>
              </a:buClr>
              <a:buSzPts val="2400"/>
              <a:buFont typeface="Georgia"/>
              <a:buAutoNum type="arabicPeriod"/>
            </a:pPr>
            <a:r>
              <a:rPr lang="en-US" sz="2400"/>
              <a:t>E-commerce applications are still evolving and changing rapidly.</a:t>
            </a:r>
            <a:endParaRPr sz="2400"/>
          </a:p>
        </p:txBody>
      </p:sp>
      <p:sp>
        <p:nvSpPr>
          <p:cNvPr id="466" name="Google Shape;466;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1400"/>
              <a:buFont typeface="Garamond"/>
              <a:buNone/>
            </a:pPr>
            <a:fld id="{00000000-1234-1234-1234-123412341234}" type="slidenum">
              <a:rPr lang="en-US" sz="1400"/>
              <a:t>‹#›</a:t>
            </a:fld>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48"/>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Limitations of E-Commerce</a:t>
            </a:r>
            <a:endParaRPr/>
          </a:p>
        </p:txBody>
      </p:sp>
      <p:sp>
        <p:nvSpPr>
          <p:cNvPr id="473" name="Google Shape;473;p48"/>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0"/>
              </a:spcBef>
              <a:spcAft>
                <a:spcPts val="0"/>
              </a:spcAft>
              <a:buClr>
                <a:schemeClr val="dk1"/>
              </a:buClr>
              <a:buSzPct val="100000"/>
              <a:buNone/>
            </a:pPr>
            <a:r>
              <a:rPr b="1" lang="en-US"/>
              <a:t>Technological Limitations:</a:t>
            </a:r>
            <a:endParaRPr b="1"/>
          </a:p>
          <a:p>
            <a:pPr indent="-171450" lvl="0" marL="171450" rtl="0" algn="l">
              <a:lnSpc>
                <a:spcPct val="100000"/>
              </a:lnSpc>
              <a:spcBef>
                <a:spcPts val="448"/>
              </a:spcBef>
              <a:spcAft>
                <a:spcPts val="0"/>
              </a:spcAft>
              <a:buClr>
                <a:schemeClr val="dk1"/>
              </a:buClr>
              <a:buSzPct val="100000"/>
              <a:buChar char="•"/>
            </a:pPr>
            <a:r>
              <a:rPr lang="en-US"/>
              <a:t>Lack of universally accepted security standards</a:t>
            </a:r>
            <a:endParaRPr/>
          </a:p>
          <a:p>
            <a:pPr indent="-171450" lvl="0" marL="171450" rtl="0" algn="l">
              <a:lnSpc>
                <a:spcPct val="100000"/>
              </a:lnSpc>
              <a:spcBef>
                <a:spcPts val="448"/>
              </a:spcBef>
              <a:spcAft>
                <a:spcPts val="0"/>
              </a:spcAft>
              <a:buClr>
                <a:schemeClr val="dk1"/>
              </a:buClr>
              <a:buSzPct val="100000"/>
              <a:buChar char="•"/>
            </a:pPr>
            <a:r>
              <a:rPr lang="en-US"/>
              <a:t>In less-developed countries, telecommunications bandwidth often is insufficient, and accessing the Web is expensive.</a:t>
            </a:r>
            <a:endParaRPr/>
          </a:p>
          <a:p>
            <a:pPr indent="-200660" lvl="0" marL="342900" rtl="0" algn="l">
              <a:lnSpc>
                <a:spcPct val="100000"/>
              </a:lnSpc>
              <a:spcBef>
                <a:spcPts val="448"/>
              </a:spcBef>
              <a:spcAft>
                <a:spcPts val="0"/>
              </a:spcAft>
              <a:buClr>
                <a:schemeClr val="dk1"/>
              </a:buClr>
              <a:buSzPct val="100000"/>
              <a:buNone/>
            </a:pPr>
            <a:r>
              <a:t/>
            </a:r>
            <a:endParaRPr/>
          </a:p>
          <a:p>
            <a:pPr indent="0" lvl="0" marL="0" rtl="0" algn="l">
              <a:lnSpc>
                <a:spcPct val="100000"/>
              </a:lnSpc>
              <a:spcBef>
                <a:spcPts val="448"/>
              </a:spcBef>
              <a:spcAft>
                <a:spcPts val="0"/>
              </a:spcAft>
              <a:buClr>
                <a:schemeClr val="dk1"/>
              </a:buClr>
              <a:buSzPct val="100000"/>
              <a:buNone/>
            </a:pPr>
            <a:r>
              <a:rPr b="1" lang="en-US"/>
              <a:t>Non-technological Limitations of E-Commerce:</a:t>
            </a:r>
            <a:endParaRPr b="1"/>
          </a:p>
          <a:p>
            <a:pPr indent="-171450" lvl="0" marL="171450" rtl="0" algn="l">
              <a:lnSpc>
                <a:spcPct val="100000"/>
              </a:lnSpc>
              <a:spcBef>
                <a:spcPts val="448"/>
              </a:spcBef>
              <a:spcAft>
                <a:spcPts val="0"/>
              </a:spcAft>
              <a:buClr>
                <a:schemeClr val="dk1"/>
              </a:buClr>
              <a:buSzPct val="100000"/>
              <a:buChar char="•"/>
            </a:pPr>
            <a:r>
              <a:rPr lang="en-US"/>
              <a:t>Perceptions that EC is insecure</a:t>
            </a:r>
            <a:endParaRPr/>
          </a:p>
          <a:p>
            <a:pPr indent="-171450" lvl="0" marL="171450" rtl="0" algn="l">
              <a:lnSpc>
                <a:spcPct val="100000"/>
              </a:lnSpc>
              <a:spcBef>
                <a:spcPts val="448"/>
              </a:spcBef>
              <a:spcAft>
                <a:spcPts val="0"/>
              </a:spcAft>
              <a:buClr>
                <a:schemeClr val="dk1"/>
              </a:buClr>
              <a:buSzPct val="100000"/>
              <a:buChar char="•"/>
            </a:pPr>
            <a:r>
              <a:rPr lang="en-US"/>
              <a:t>EC has unresolved legal issues</a:t>
            </a:r>
            <a:endParaRPr/>
          </a:p>
          <a:p>
            <a:pPr indent="-171450" lvl="0" marL="171450" rtl="0" algn="l">
              <a:lnSpc>
                <a:spcPct val="100000"/>
              </a:lnSpc>
              <a:spcBef>
                <a:spcPts val="448"/>
              </a:spcBef>
              <a:spcAft>
                <a:spcPts val="0"/>
              </a:spcAft>
              <a:buClr>
                <a:schemeClr val="dk1"/>
              </a:buClr>
              <a:buSzPct val="100000"/>
              <a:buChar char="•"/>
            </a:pPr>
            <a:r>
              <a:rPr lang="en-US"/>
              <a:t>EC lacks a critical mass of sellers and buyers.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p49"/>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’S ABOUT BUSINESS 9.2</a:t>
            </a:r>
            <a:endParaRPr/>
          </a:p>
        </p:txBody>
      </p:sp>
      <p:sp>
        <p:nvSpPr>
          <p:cNvPr id="479" name="Google Shape;479;p49"/>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Overcoming the Limitations of E-Commerce in the Developing World</a:t>
            </a:r>
            <a:endParaRPr/>
          </a:p>
          <a:p>
            <a:pPr indent="-514350" lvl="1" marL="971550" rtl="0" algn="l">
              <a:lnSpc>
                <a:spcPct val="100000"/>
              </a:lnSpc>
              <a:spcBef>
                <a:spcPts val="444"/>
              </a:spcBef>
              <a:spcAft>
                <a:spcPts val="0"/>
              </a:spcAft>
              <a:buSzPct val="100000"/>
              <a:buAutoNum type="arabicPeriod"/>
            </a:pPr>
            <a:r>
              <a:rPr lang="en-US"/>
              <a:t>Describe how the Young Village Officials Farm and Jumia are trying to overcome the limitations of electronic commerce. Provide specific examples to support your answer.</a:t>
            </a:r>
            <a:endParaRPr/>
          </a:p>
          <a:p>
            <a:pPr indent="-514350" lvl="1" marL="971550" rtl="0" algn="l">
              <a:lnSpc>
                <a:spcPct val="100000"/>
              </a:lnSpc>
              <a:spcBef>
                <a:spcPts val="444"/>
              </a:spcBef>
              <a:spcAft>
                <a:spcPts val="0"/>
              </a:spcAft>
              <a:buSzPct val="100000"/>
              <a:buAutoNum type="arabicPeriod"/>
            </a:pPr>
            <a:r>
              <a:rPr lang="en-US"/>
              <a:t>What are the advantages of electronic commerce to rural farmers in China (above and beyond increased income)?</a:t>
            </a:r>
            <a:endParaRPr/>
          </a:p>
          <a:p>
            <a:pPr indent="-514350" lvl="1" marL="971550" rtl="0" algn="l">
              <a:lnSpc>
                <a:spcPct val="100000"/>
              </a:lnSpc>
              <a:spcBef>
                <a:spcPts val="444"/>
              </a:spcBef>
              <a:spcAft>
                <a:spcPts val="0"/>
              </a:spcAft>
              <a:buSzPct val="100000"/>
              <a:buAutoNum type="arabicPeriod"/>
            </a:pPr>
            <a:r>
              <a:rPr lang="en-US"/>
              <a:t>What are the advantages of electronic commerce to the people of Nigeria?</a:t>
            </a:r>
            <a:endParaRPr/>
          </a:p>
          <a:p>
            <a:pPr indent="-373380" lvl="1" marL="971550" rtl="0" algn="l">
              <a:lnSpc>
                <a:spcPct val="100000"/>
              </a:lnSpc>
              <a:spcBef>
                <a:spcPts val="444"/>
              </a:spcBef>
              <a:spcAft>
                <a:spcPts val="0"/>
              </a:spcAft>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5"/>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Definitions and Concepts</a:t>
            </a:r>
            <a:endParaRPr/>
          </a:p>
        </p:txBody>
      </p:sp>
      <p:sp>
        <p:nvSpPr>
          <p:cNvPr id="173" name="Google Shape;173;p5"/>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Electronic Commerce (EC or e-commerce)</a:t>
            </a:r>
            <a:endParaRPr/>
          </a:p>
          <a:p>
            <a:pPr indent="-342900" lvl="0" marL="342900" rtl="0" algn="l">
              <a:lnSpc>
                <a:spcPct val="100000"/>
              </a:lnSpc>
              <a:spcBef>
                <a:spcPts val="592"/>
              </a:spcBef>
              <a:spcAft>
                <a:spcPts val="0"/>
              </a:spcAft>
              <a:buClr>
                <a:schemeClr val="dk1"/>
              </a:buClr>
              <a:buSzPct val="100000"/>
              <a:buChar char="•"/>
            </a:pPr>
            <a:r>
              <a:rPr lang="en-US"/>
              <a:t>Electronic Business (e-business)</a:t>
            </a:r>
            <a:endParaRPr/>
          </a:p>
          <a:p>
            <a:pPr indent="-342900" lvl="0" marL="342900" rtl="0" algn="l">
              <a:lnSpc>
                <a:spcPct val="100000"/>
              </a:lnSpc>
              <a:spcBef>
                <a:spcPts val="592"/>
              </a:spcBef>
              <a:spcAft>
                <a:spcPts val="0"/>
              </a:spcAft>
              <a:buClr>
                <a:schemeClr val="dk1"/>
              </a:buClr>
              <a:buSzPct val="100000"/>
              <a:buChar char="•"/>
            </a:pPr>
            <a:r>
              <a:rPr lang="en-US"/>
              <a:t>Degree of Digitization</a:t>
            </a:r>
            <a:endParaRPr/>
          </a:p>
          <a:p>
            <a:pPr indent="-342900" lvl="0" marL="342900" rtl="0" algn="l">
              <a:lnSpc>
                <a:spcPct val="100000"/>
              </a:lnSpc>
              <a:spcBef>
                <a:spcPts val="592"/>
              </a:spcBef>
              <a:spcAft>
                <a:spcPts val="0"/>
              </a:spcAft>
              <a:buClr>
                <a:schemeClr val="dk1"/>
              </a:buClr>
              <a:buSzPct val="100000"/>
              <a:buChar char="•"/>
            </a:pPr>
            <a:r>
              <a:rPr lang="en-US"/>
              <a:t>Brick-and-Mortar Organizations</a:t>
            </a:r>
            <a:endParaRPr/>
          </a:p>
          <a:p>
            <a:pPr indent="-342900" lvl="0" marL="342900" rtl="0" algn="l">
              <a:lnSpc>
                <a:spcPct val="100000"/>
              </a:lnSpc>
              <a:spcBef>
                <a:spcPts val="592"/>
              </a:spcBef>
              <a:spcAft>
                <a:spcPts val="0"/>
              </a:spcAft>
              <a:buClr>
                <a:schemeClr val="dk1"/>
              </a:buClr>
              <a:buSzPct val="100000"/>
              <a:buChar char="•"/>
            </a:pPr>
            <a:r>
              <a:rPr lang="en-US"/>
              <a:t>Virtual (or pure-play) Organizations</a:t>
            </a:r>
            <a:endParaRPr/>
          </a:p>
          <a:p>
            <a:pPr indent="-342900" lvl="0" marL="342900" rtl="0" algn="l">
              <a:lnSpc>
                <a:spcPct val="100000"/>
              </a:lnSpc>
              <a:spcBef>
                <a:spcPts val="592"/>
              </a:spcBef>
              <a:spcAft>
                <a:spcPts val="0"/>
              </a:spcAft>
              <a:buClr>
                <a:schemeClr val="dk1"/>
              </a:buClr>
              <a:buSzPct val="100000"/>
              <a:buChar char="•"/>
            </a:pPr>
            <a:r>
              <a:rPr lang="en-US"/>
              <a:t>Clicks-and-Mortar (or Clicks-and-Bricks)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0"/>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FF9900"/>
              </a:buClr>
              <a:buSzPct val="100000"/>
              <a:buNone/>
            </a:pPr>
            <a:r>
              <a:rPr lang="en-US"/>
              <a:t>Business-to-Consumer (B2C) Electronic Commerce</a:t>
            </a:r>
            <a:endParaRPr/>
          </a:p>
        </p:txBody>
      </p:sp>
      <p:sp>
        <p:nvSpPr>
          <p:cNvPr id="486" name="Google Shape;486;p50"/>
          <p:cNvSpPr txBox="1"/>
          <p:nvPr>
            <p:ph idx="2" type="body"/>
          </p:nvPr>
        </p:nvSpPr>
        <p:spPr>
          <a:xfrm>
            <a:off x="76200" y="0"/>
            <a:ext cx="1981200" cy="1524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7F7F7F"/>
              </a:buClr>
              <a:buSzPts val="7200"/>
              <a:buNone/>
            </a:pPr>
            <a:r>
              <a:rPr lang="en-US"/>
              <a:t>9.2</a:t>
            </a:r>
            <a:endParaRPr/>
          </a:p>
        </p:txBody>
      </p:sp>
      <p:sp>
        <p:nvSpPr>
          <p:cNvPr id="487" name="Google Shape;487;p50"/>
          <p:cNvSpPr txBox="1"/>
          <p:nvPr>
            <p:ph idx="3" type="body"/>
          </p:nvPr>
        </p:nvSpPr>
        <p:spPr>
          <a:xfrm>
            <a:off x="228600" y="2438400"/>
            <a:ext cx="8839200" cy="3810000"/>
          </a:xfrm>
          <a:prstGeom prst="rect">
            <a:avLst/>
          </a:prstGeom>
          <a:noFill/>
          <a:ln>
            <a:noFill/>
          </a:ln>
        </p:spPr>
        <p:txBody>
          <a:bodyPr anchorCtr="0" anchor="t" bIns="45700" lIns="91425" spcFirstLastPara="1" rIns="91425" wrap="square" tIns="45700">
            <a:normAutofit fontScale="70000" lnSpcReduction="20000"/>
          </a:bodyPr>
          <a:lstStyle/>
          <a:p>
            <a:pPr indent="-200660" lvl="0" marL="342900" rtl="0" algn="l">
              <a:lnSpc>
                <a:spcPct val="100000"/>
              </a:lnSpc>
              <a:spcBef>
                <a:spcPts val="0"/>
              </a:spcBef>
              <a:spcAft>
                <a:spcPts val="0"/>
              </a:spcAft>
              <a:buClr>
                <a:srgbClr val="6600CC"/>
              </a:buClr>
              <a:buSzPct val="100000"/>
              <a:buNone/>
            </a:pPr>
            <a:r>
              <a:t/>
            </a:r>
            <a:endParaRPr/>
          </a:p>
          <a:p>
            <a:pPr indent="-342900" lvl="0" marL="342900" rtl="0" algn="l">
              <a:lnSpc>
                <a:spcPct val="100000"/>
              </a:lnSpc>
              <a:spcBef>
                <a:spcPts val="448"/>
              </a:spcBef>
              <a:spcAft>
                <a:spcPts val="0"/>
              </a:spcAft>
              <a:buClr>
                <a:srgbClr val="6600CC"/>
              </a:buClr>
              <a:buSzPct val="100000"/>
              <a:buChar char="•"/>
            </a:pPr>
            <a:r>
              <a:rPr b="1" lang="en-US"/>
              <a:t>Electronic Storefront: </a:t>
            </a:r>
            <a:r>
              <a:rPr lang="en-US"/>
              <a:t>a Web site that represents a single store.</a:t>
            </a:r>
            <a:endParaRPr/>
          </a:p>
          <a:p>
            <a:pPr indent="-342900" lvl="0" marL="342900" rtl="0" algn="l">
              <a:lnSpc>
                <a:spcPct val="100000"/>
              </a:lnSpc>
              <a:spcBef>
                <a:spcPts val="448"/>
              </a:spcBef>
              <a:spcAft>
                <a:spcPts val="0"/>
              </a:spcAft>
              <a:buClr>
                <a:srgbClr val="6600CC"/>
              </a:buClr>
              <a:buSzPct val="100000"/>
              <a:buChar char="•"/>
            </a:pPr>
            <a:r>
              <a:rPr b="1" lang="en-US"/>
              <a:t>Electronic Mall: </a:t>
            </a:r>
            <a:r>
              <a:rPr lang="en-US"/>
              <a:t>(also known as a cybermall or an e-mall) a collection of individual shops grouped under a single Internet address.</a:t>
            </a:r>
            <a:endParaRPr/>
          </a:p>
          <a:p>
            <a:pPr indent="-342900" lvl="0" marL="342900" rtl="0" algn="l">
              <a:lnSpc>
                <a:spcPct val="100000"/>
              </a:lnSpc>
              <a:spcBef>
                <a:spcPts val="448"/>
              </a:spcBef>
              <a:spcAft>
                <a:spcPts val="0"/>
              </a:spcAft>
              <a:buClr>
                <a:srgbClr val="6600CC"/>
              </a:buClr>
              <a:buSzPct val="100000"/>
              <a:buChar char="•"/>
            </a:pPr>
            <a:r>
              <a:rPr b="1" lang="en-US"/>
              <a:t>Online Advertising: </a:t>
            </a:r>
            <a:r>
              <a:rPr lang="en-US"/>
              <a:t>the practice of using the Internet and WWW to disseminate information in an attempt to influence a buyer–seller transaction through the direct response approach which personalizes advertising and marketing making the advertising process media rich, dynamic, and interactive. </a:t>
            </a:r>
            <a:endParaRPr/>
          </a:p>
          <a:p>
            <a:pPr indent="-200660" lvl="0" marL="342900" rtl="0" algn="l">
              <a:lnSpc>
                <a:spcPct val="100000"/>
              </a:lnSpc>
              <a:spcBef>
                <a:spcPts val="448"/>
              </a:spcBef>
              <a:spcAft>
                <a:spcPts val="0"/>
              </a:spcAft>
              <a:buClr>
                <a:srgbClr val="6600CC"/>
              </a:buClr>
              <a:buSzPct val="100000"/>
              <a:buNone/>
            </a:pPr>
            <a:r>
              <a:t/>
            </a:r>
            <a:endParaRPr/>
          </a:p>
          <a:p>
            <a:pPr indent="-200660" lvl="0" marL="342900" rtl="0" algn="l">
              <a:lnSpc>
                <a:spcPct val="100000"/>
              </a:lnSpc>
              <a:spcBef>
                <a:spcPts val="448"/>
              </a:spcBef>
              <a:spcAft>
                <a:spcPts val="0"/>
              </a:spcAft>
              <a:buClr>
                <a:srgbClr val="6600CC"/>
              </a:buClr>
              <a:buSzPct val="1000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51"/>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Electronic Storefronts and Malls</a:t>
            </a:r>
            <a:endParaRPr/>
          </a:p>
        </p:txBody>
      </p:sp>
      <p:sp>
        <p:nvSpPr>
          <p:cNvPr id="494" name="Google Shape;494;p51"/>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Electronic Retailing (e-tailing)</a:t>
            </a:r>
            <a:endParaRPr/>
          </a:p>
          <a:p>
            <a:pPr indent="-342900" lvl="0" marL="342900" rtl="0" algn="l">
              <a:lnSpc>
                <a:spcPct val="100000"/>
              </a:lnSpc>
              <a:spcBef>
                <a:spcPts val="640"/>
              </a:spcBef>
              <a:spcAft>
                <a:spcPts val="0"/>
              </a:spcAft>
              <a:buClr>
                <a:schemeClr val="dk1"/>
              </a:buClr>
              <a:buSzPts val="3200"/>
              <a:buChar char="•"/>
            </a:pPr>
            <a:r>
              <a:rPr lang="en-US"/>
              <a:t>Electronic Storefront</a:t>
            </a:r>
            <a:endParaRPr/>
          </a:p>
          <a:p>
            <a:pPr indent="-342900" lvl="0" marL="342900" rtl="0" algn="l">
              <a:lnSpc>
                <a:spcPct val="100000"/>
              </a:lnSpc>
              <a:spcBef>
                <a:spcPts val="640"/>
              </a:spcBef>
              <a:spcAft>
                <a:spcPts val="0"/>
              </a:spcAft>
              <a:buClr>
                <a:schemeClr val="dk1"/>
              </a:buClr>
              <a:buSzPts val="3200"/>
              <a:buChar char="•"/>
            </a:pPr>
            <a:r>
              <a:rPr lang="en-US"/>
              <a:t>Electronic Mall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2"/>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Electronic Storefronts and Malls</a:t>
            </a:r>
            <a:endParaRPr/>
          </a:p>
        </p:txBody>
      </p:sp>
      <p:sp>
        <p:nvSpPr>
          <p:cNvPr id="501" name="Google Shape;501;p52"/>
          <p:cNvSpPr txBox="1"/>
          <p:nvPr>
            <p:ph idx="2" type="body"/>
          </p:nvPr>
        </p:nvSpPr>
        <p:spPr>
          <a:xfrm>
            <a:off x="228600" y="1981200"/>
            <a:ext cx="8382000" cy="4267200"/>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lnSpc>
                <a:spcPct val="100000"/>
              </a:lnSpc>
              <a:spcBef>
                <a:spcPts val="0"/>
              </a:spcBef>
              <a:spcAft>
                <a:spcPts val="0"/>
              </a:spcAft>
              <a:buClr>
                <a:schemeClr val="dk1"/>
              </a:buClr>
              <a:buSzPct val="100000"/>
              <a:buChar char="•"/>
            </a:pPr>
            <a:r>
              <a:rPr b="1" lang="en-US"/>
              <a:t>Electronic Retailing (e-tailing): </a:t>
            </a:r>
            <a:r>
              <a:rPr lang="en-US"/>
              <a:t>the direct sale of products and services through electronic storefronts or electronic malls, usually designed around an electronic catalog format and/or auctions.</a:t>
            </a:r>
            <a:endParaRPr/>
          </a:p>
          <a:p>
            <a:pPr indent="-342900" lvl="0" marL="342900" rtl="0" algn="l">
              <a:lnSpc>
                <a:spcPct val="100000"/>
              </a:lnSpc>
              <a:spcBef>
                <a:spcPts val="352"/>
              </a:spcBef>
              <a:spcAft>
                <a:spcPts val="0"/>
              </a:spcAft>
              <a:buClr>
                <a:schemeClr val="dk1"/>
              </a:buClr>
              <a:buSzPct val="100000"/>
              <a:buChar char="•"/>
            </a:pPr>
            <a:r>
              <a:rPr b="1" lang="en-US"/>
              <a:t>Electronic Storefront: </a:t>
            </a:r>
            <a:r>
              <a:rPr lang="en-US"/>
              <a:t>a Web site that represents a single store.</a:t>
            </a:r>
            <a:endParaRPr/>
          </a:p>
          <a:p>
            <a:pPr indent="-342900" lvl="0" marL="342900" rtl="0" algn="l">
              <a:lnSpc>
                <a:spcPct val="100000"/>
              </a:lnSpc>
              <a:spcBef>
                <a:spcPts val="352"/>
              </a:spcBef>
              <a:spcAft>
                <a:spcPts val="0"/>
              </a:spcAft>
              <a:buClr>
                <a:schemeClr val="dk1"/>
              </a:buClr>
              <a:buSzPct val="100000"/>
              <a:buChar char="•"/>
            </a:pPr>
            <a:r>
              <a:rPr b="1" lang="en-US"/>
              <a:t>Electronic Mall: </a:t>
            </a:r>
            <a:r>
              <a:rPr lang="en-US"/>
              <a:t>(also known as a cybermall or an e-mall) a collection of individual shops grouped under a single Internet address.</a:t>
            </a:r>
            <a:endParaRPr/>
          </a:p>
          <a:p>
            <a:pPr indent="-342900" lvl="0" marL="342900" rtl="0" algn="l">
              <a:lnSpc>
                <a:spcPct val="100000"/>
              </a:lnSpc>
              <a:spcBef>
                <a:spcPts val="352"/>
              </a:spcBef>
              <a:spcAft>
                <a:spcPts val="0"/>
              </a:spcAft>
              <a:buClr>
                <a:schemeClr val="dk1"/>
              </a:buClr>
              <a:buSzPct val="100000"/>
              <a:buChar char="•"/>
            </a:pPr>
            <a:r>
              <a:rPr b="1" lang="en-US"/>
              <a:t>Two Types of Cybermalls:</a:t>
            </a:r>
            <a:endParaRPr b="1"/>
          </a:p>
          <a:p>
            <a:pPr indent="-171450" lvl="0" marL="171450" rtl="0" algn="l">
              <a:lnSpc>
                <a:spcPct val="100000"/>
              </a:lnSpc>
              <a:spcBef>
                <a:spcPts val="352"/>
              </a:spcBef>
              <a:spcAft>
                <a:spcPts val="0"/>
              </a:spcAft>
              <a:buClr>
                <a:schemeClr val="dk1"/>
              </a:buClr>
              <a:buSzPct val="100000"/>
              <a:buChar char="•"/>
            </a:pPr>
            <a:r>
              <a:rPr lang="en-US"/>
              <a:t>Referral Malls: (e.g., www.hawaii.com), you cannot buy anything, but instead, you are transferred from the mall to a participating storefront.</a:t>
            </a:r>
            <a:endParaRPr/>
          </a:p>
          <a:p>
            <a:pPr indent="-171450" lvl="0" marL="171450" rtl="0" algn="l">
              <a:lnSpc>
                <a:spcPct val="100000"/>
              </a:lnSpc>
              <a:spcBef>
                <a:spcPts val="352"/>
              </a:spcBef>
              <a:spcAft>
                <a:spcPts val="0"/>
              </a:spcAft>
              <a:buClr>
                <a:schemeClr val="dk1"/>
              </a:buClr>
              <a:buSzPct val="100000"/>
              <a:buChar char="•"/>
            </a:pPr>
            <a:r>
              <a:rPr lang="en-US"/>
              <a:t>A Cybermall (e.g., http://shopping .google.com) where you can actually make a purchase. You might shop from several stores, but you make only one purchase transaction at the end.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3"/>
          <p:cNvSpPr txBox="1"/>
          <p:nvPr>
            <p:ph idx="1" type="subTitle"/>
          </p:nvPr>
        </p:nvSpPr>
        <p:spPr>
          <a:xfrm>
            <a:off x="762000" y="152400"/>
            <a:ext cx="7162799" cy="685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2400"/>
              <a:buNone/>
            </a:pPr>
            <a:r>
              <a:rPr lang="en-US" sz="2400"/>
              <a:t>Referral Mall</a:t>
            </a:r>
            <a:endParaRPr sz="2400"/>
          </a:p>
        </p:txBody>
      </p:sp>
      <p:sp>
        <p:nvSpPr>
          <p:cNvPr id="507" name="Google Shape;507;p53"/>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pic>
        <p:nvPicPr>
          <p:cNvPr id="508" name="Google Shape;508;p53"/>
          <p:cNvPicPr preferRelativeResize="0"/>
          <p:nvPr/>
        </p:nvPicPr>
        <p:blipFill rotWithShape="1">
          <a:blip r:embed="rId3">
            <a:alphaModFix/>
          </a:blip>
          <a:srcRect b="0" l="0" r="0" t="0"/>
          <a:stretch/>
        </p:blipFill>
        <p:spPr>
          <a:xfrm>
            <a:off x="381000" y="1295400"/>
            <a:ext cx="8500534" cy="478155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4"/>
          <p:cNvSpPr txBox="1"/>
          <p:nvPr>
            <p:ph idx="1" type="subTitle"/>
          </p:nvPr>
        </p:nvSpPr>
        <p:spPr>
          <a:xfrm>
            <a:off x="817032" y="174498"/>
            <a:ext cx="8153399" cy="78105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3600"/>
              <a:buNone/>
            </a:pPr>
            <a:r>
              <a:rPr lang="en-US" sz="3600"/>
              <a:t>Cybermall</a:t>
            </a:r>
            <a:endParaRPr sz="3600"/>
          </a:p>
        </p:txBody>
      </p:sp>
      <p:sp>
        <p:nvSpPr>
          <p:cNvPr id="514" name="Google Shape;514;p54"/>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pic>
        <p:nvPicPr>
          <p:cNvPr id="515" name="Google Shape;515;p54"/>
          <p:cNvPicPr preferRelativeResize="0"/>
          <p:nvPr/>
        </p:nvPicPr>
        <p:blipFill rotWithShape="1">
          <a:blip r:embed="rId3">
            <a:alphaModFix/>
          </a:blip>
          <a:srcRect b="5976" l="0" r="0" t="4780"/>
          <a:stretch/>
        </p:blipFill>
        <p:spPr>
          <a:xfrm>
            <a:off x="359833" y="1447800"/>
            <a:ext cx="8500533" cy="42672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5"/>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Online Service Industries</a:t>
            </a:r>
            <a:endParaRPr/>
          </a:p>
        </p:txBody>
      </p:sp>
      <p:sp>
        <p:nvSpPr>
          <p:cNvPr id="522" name="Google Shape;522;p55"/>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Disintermediation</a:t>
            </a:r>
            <a:endParaRPr/>
          </a:p>
          <a:p>
            <a:pPr indent="-342900" lvl="0" marL="342900" rtl="0" algn="l">
              <a:lnSpc>
                <a:spcPct val="100000"/>
              </a:lnSpc>
              <a:spcBef>
                <a:spcPts val="640"/>
              </a:spcBef>
              <a:spcAft>
                <a:spcPts val="0"/>
              </a:spcAft>
              <a:buClr>
                <a:schemeClr val="dk1"/>
              </a:buClr>
              <a:buSzPts val="3200"/>
              <a:buChar char="•"/>
            </a:pPr>
            <a:r>
              <a:rPr lang="en-US"/>
              <a:t>Cyberbanking</a:t>
            </a:r>
            <a:endParaRPr/>
          </a:p>
          <a:p>
            <a:pPr indent="-342900" lvl="0" marL="342900" rtl="0" algn="l">
              <a:lnSpc>
                <a:spcPct val="100000"/>
              </a:lnSpc>
              <a:spcBef>
                <a:spcPts val="640"/>
              </a:spcBef>
              <a:spcAft>
                <a:spcPts val="0"/>
              </a:spcAft>
              <a:buClr>
                <a:schemeClr val="dk1"/>
              </a:buClr>
              <a:buSzPts val="3200"/>
              <a:buChar char="•"/>
            </a:pPr>
            <a:r>
              <a:rPr lang="en-US"/>
              <a:t>Online Securities Trading</a:t>
            </a:r>
            <a:endParaRPr/>
          </a:p>
          <a:p>
            <a:pPr indent="-342900" lvl="0" marL="342900" rtl="0" algn="l">
              <a:lnSpc>
                <a:spcPct val="100000"/>
              </a:lnSpc>
              <a:spcBef>
                <a:spcPts val="640"/>
              </a:spcBef>
              <a:spcAft>
                <a:spcPts val="0"/>
              </a:spcAft>
              <a:buClr>
                <a:schemeClr val="dk1"/>
              </a:buClr>
              <a:buSzPts val="3200"/>
              <a:buChar char="•"/>
            </a:pPr>
            <a:r>
              <a:rPr lang="en-US"/>
              <a:t>The Online Job Market</a:t>
            </a:r>
            <a:endParaRPr/>
          </a:p>
          <a:p>
            <a:pPr indent="-342900" lvl="0" marL="342900" rtl="0" algn="l">
              <a:lnSpc>
                <a:spcPct val="100000"/>
              </a:lnSpc>
              <a:spcBef>
                <a:spcPts val="640"/>
              </a:spcBef>
              <a:spcAft>
                <a:spcPts val="0"/>
              </a:spcAft>
              <a:buClr>
                <a:schemeClr val="dk1"/>
              </a:buClr>
              <a:buSzPts val="3200"/>
              <a:buChar char="•"/>
            </a:pPr>
            <a:r>
              <a:rPr lang="en-US"/>
              <a:t>Travel Services</a:t>
            </a:r>
            <a:endParaRPr/>
          </a:p>
          <a:p>
            <a:pPr indent="-342900" lvl="0" marL="342900" rtl="0" algn="l">
              <a:lnSpc>
                <a:spcPct val="100000"/>
              </a:lnSpc>
              <a:spcBef>
                <a:spcPts val="640"/>
              </a:spcBef>
              <a:spcAft>
                <a:spcPts val="0"/>
              </a:spcAft>
              <a:buClr>
                <a:schemeClr val="dk1"/>
              </a:buClr>
              <a:buSzPts val="3200"/>
              <a:buChar char="•"/>
            </a:pPr>
            <a:r>
              <a:rPr lang="en-US"/>
              <a:t>Online Advertising</a:t>
            </a:r>
            <a:endParaRPr/>
          </a:p>
          <a:p>
            <a:pPr indent="-342900" lvl="0" marL="342900" rtl="0" algn="l">
              <a:lnSpc>
                <a:spcPct val="100000"/>
              </a:lnSpc>
              <a:spcBef>
                <a:spcPts val="640"/>
              </a:spcBef>
              <a:spcAft>
                <a:spcPts val="0"/>
              </a:spcAft>
              <a:buClr>
                <a:schemeClr val="dk1"/>
              </a:buClr>
              <a:buSzPts val="3200"/>
              <a:buChar char="•"/>
            </a:pPr>
            <a:r>
              <a:rPr lang="en-US"/>
              <a:t>Advertising Methods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6"/>
          <p:cNvSpPr txBox="1"/>
          <p:nvPr>
            <p:ph idx="1" type="subTitle"/>
          </p:nvPr>
        </p:nvSpPr>
        <p:spPr>
          <a:xfrm>
            <a:off x="609600" y="-5334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Online Service Industries</a:t>
            </a:r>
            <a:endParaRPr/>
          </a:p>
        </p:txBody>
      </p:sp>
      <p:sp>
        <p:nvSpPr>
          <p:cNvPr id="529" name="Google Shape;529;p56"/>
          <p:cNvSpPr txBox="1"/>
          <p:nvPr>
            <p:ph idx="2" type="body"/>
          </p:nvPr>
        </p:nvSpPr>
        <p:spPr>
          <a:xfrm>
            <a:off x="304800" y="2057400"/>
            <a:ext cx="8610600" cy="41910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0"/>
              </a:spcBef>
              <a:spcAft>
                <a:spcPts val="0"/>
              </a:spcAft>
              <a:buClr>
                <a:schemeClr val="dk1"/>
              </a:buClr>
              <a:buSzPct val="100000"/>
              <a:buNone/>
            </a:pPr>
            <a:r>
              <a:rPr b="1" lang="en-US"/>
              <a:t>Intermediaries (or middlemen) Have Two Functions: </a:t>
            </a:r>
            <a:endParaRPr b="1"/>
          </a:p>
          <a:p>
            <a:pPr indent="-514350" lvl="0" marL="514350" rtl="0" algn="l">
              <a:lnSpc>
                <a:spcPct val="100000"/>
              </a:lnSpc>
              <a:spcBef>
                <a:spcPts val="448"/>
              </a:spcBef>
              <a:spcAft>
                <a:spcPts val="0"/>
              </a:spcAft>
              <a:buClr>
                <a:schemeClr val="dk1"/>
              </a:buClr>
              <a:buSzPct val="100000"/>
              <a:buFont typeface="Georgia"/>
              <a:buAutoNum type="arabicPeriod"/>
            </a:pPr>
            <a:r>
              <a:rPr lang="en-US"/>
              <a:t>They provide information, and this function can be fully automated and most likely will be assumed by e-marketplaces and portals that provide information for free.</a:t>
            </a:r>
            <a:endParaRPr/>
          </a:p>
          <a:p>
            <a:pPr indent="-514350" lvl="0" marL="514350" rtl="0" algn="l">
              <a:lnSpc>
                <a:spcPct val="100000"/>
              </a:lnSpc>
              <a:spcBef>
                <a:spcPts val="448"/>
              </a:spcBef>
              <a:spcAft>
                <a:spcPts val="0"/>
              </a:spcAft>
              <a:buClr>
                <a:schemeClr val="dk1"/>
              </a:buClr>
              <a:buSzPct val="100000"/>
              <a:buFont typeface="Georgia"/>
              <a:buAutoNum type="arabicPeriod"/>
            </a:pPr>
            <a:r>
              <a:rPr lang="en-US"/>
              <a:t>They perform value-added services such as consulting.</a:t>
            </a:r>
            <a:endParaRPr/>
          </a:p>
          <a:p>
            <a:pPr indent="0" lvl="0" marL="0" rtl="0" algn="l">
              <a:lnSpc>
                <a:spcPct val="100000"/>
              </a:lnSpc>
              <a:spcBef>
                <a:spcPts val="0"/>
              </a:spcBef>
              <a:spcAft>
                <a:spcPts val="0"/>
              </a:spcAft>
              <a:buClr>
                <a:schemeClr val="dk1"/>
              </a:buClr>
              <a:buSzPct val="100000"/>
              <a:buNone/>
            </a:pPr>
            <a:r>
              <a:t/>
            </a:r>
            <a:endParaRPr b="1"/>
          </a:p>
          <a:p>
            <a:pPr indent="0" lvl="0" marL="0" rtl="0" algn="l">
              <a:lnSpc>
                <a:spcPct val="100000"/>
              </a:lnSpc>
              <a:spcBef>
                <a:spcPts val="0"/>
              </a:spcBef>
              <a:spcAft>
                <a:spcPts val="0"/>
              </a:spcAft>
              <a:buClr>
                <a:schemeClr val="dk1"/>
              </a:buClr>
              <a:buSzPct val="100000"/>
              <a:buNone/>
            </a:pPr>
            <a:r>
              <a:rPr b="1" lang="en-US"/>
              <a:t>Disintermediation: </a:t>
            </a:r>
            <a:r>
              <a:rPr lang="en-US"/>
              <a:t>a process whereby intermediaries are eliminated.</a:t>
            </a:r>
            <a:endParaRPr/>
          </a:p>
          <a:p>
            <a:pPr indent="-342900" lvl="0" marL="342900" rtl="0" algn="l">
              <a:lnSpc>
                <a:spcPct val="100000"/>
              </a:lnSpc>
              <a:spcBef>
                <a:spcPts val="448"/>
              </a:spcBef>
              <a:spcAft>
                <a:spcPts val="0"/>
              </a:spcAft>
              <a:buClr>
                <a:schemeClr val="dk1"/>
              </a:buClr>
              <a:buSzPct val="100000"/>
              <a:buChar char="•"/>
            </a:pPr>
            <a:r>
              <a:rPr b="1" lang="en-US"/>
              <a:t>Cyberbanking (or Electronic Banking): </a:t>
            </a:r>
            <a:r>
              <a:rPr lang="en-US"/>
              <a:t>involves conducting various banking activities from home, at a place of business, or on the road instead of at a physical bank location. It include capabilities ranging from paying bills to applying for a loan.</a:t>
            </a:r>
            <a:endParaRPr/>
          </a:p>
          <a:p>
            <a:pPr indent="-200660" lvl="0" marL="342900" rtl="0" algn="l">
              <a:lnSpc>
                <a:spcPct val="100000"/>
              </a:lnSpc>
              <a:spcBef>
                <a:spcPts val="448"/>
              </a:spcBef>
              <a:spcAft>
                <a:spcPts val="0"/>
              </a:spcAft>
              <a:buClr>
                <a:schemeClr val="dk1"/>
              </a:buClr>
              <a:buSzPct val="1000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7"/>
          <p:cNvSpPr txBox="1"/>
          <p:nvPr>
            <p:ph idx="1" type="subTitle"/>
          </p:nvPr>
        </p:nvSpPr>
        <p:spPr>
          <a:xfrm>
            <a:off x="609600" y="-5334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Online Service Industries</a:t>
            </a:r>
            <a:endParaRPr/>
          </a:p>
        </p:txBody>
      </p:sp>
      <p:sp>
        <p:nvSpPr>
          <p:cNvPr id="536" name="Google Shape;536;p57"/>
          <p:cNvSpPr txBox="1"/>
          <p:nvPr>
            <p:ph idx="2" type="body"/>
          </p:nvPr>
        </p:nvSpPr>
        <p:spPr>
          <a:xfrm>
            <a:off x="304800" y="2057400"/>
            <a:ext cx="8610600" cy="41910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b="1" lang="en-US"/>
              <a:t>Online Job Market: </a:t>
            </a:r>
            <a:r>
              <a:rPr lang="en-US"/>
              <a:t>Companies and government agencies advertise available positions, accept resumes, and take applications via the Internet while job seekers use the online job market to reply online to employment ads, to place resumes on various sites, and to use recruiting firms (e.g., www.monster.com, www.simplyhired.com, www.linkedin.com, and www.truecareers.com).</a:t>
            </a:r>
            <a:endParaRPr/>
          </a:p>
          <a:p>
            <a:pPr indent="-342900" lvl="0" marL="342900" rtl="0" algn="l">
              <a:lnSpc>
                <a:spcPct val="100000"/>
              </a:lnSpc>
              <a:spcBef>
                <a:spcPts val="496"/>
              </a:spcBef>
              <a:spcAft>
                <a:spcPts val="0"/>
              </a:spcAft>
              <a:buClr>
                <a:schemeClr val="dk1"/>
              </a:buClr>
              <a:buSzPct val="100000"/>
              <a:buChar char="•"/>
            </a:pPr>
            <a:r>
              <a:rPr b="1" lang="en-US"/>
              <a:t>Travel Services: </a:t>
            </a:r>
            <a:r>
              <a:rPr lang="en-US"/>
              <a:t>use of the Internet and WWW to plan, explore, and arrange almost any trip economically allowing customers to purchase airline tickets, reserve hotel rooms, and rent cars.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8"/>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9900FF"/>
              </a:buClr>
              <a:buSzPts val="4400"/>
              <a:buNone/>
            </a:pPr>
            <a:r>
              <a:rPr lang="en-US"/>
              <a:t>Online Advertising</a:t>
            </a:r>
            <a:endParaRPr/>
          </a:p>
        </p:txBody>
      </p:sp>
      <p:sp>
        <p:nvSpPr>
          <p:cNvPr id="543" name="Google Shape;543;p58"/>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00000"/>
              </a:lnSpc>
              <a:spcBef>
                <a:spcPts val="0"/>
              </a:spcBef>
              <a:spcAft>
                <a:spcPts val="0"/>
              </a:spcAft>
              <a:buClr>
                <a:srgbClr val="595959"/>
              </a:buClr>
              <a:buSzPct val="100000"/>
              <a:buNone/>
            </a:pPr>
            <a:r>
              <a:rPr b="1" lang="en-US"/>
              <a:t>Online Advertising: </a:t>
            </a:r>
            <a:r>
              <a:rPr lang="en-US"/>
              <a:t>the practice of using the Internet and WWW to disseminate information in an attempt to influence a buyer–seller transaction through the direct response approach which personalizes advertising and marketing making the advertising process media rich, dynamic, and interactive.</a:t>
            </a:r>
            <a:endParaRPr/>
          </a:p>
          <a:p>
            <a:pPr indent="0" lvl="0" marL="0" rtl="0" algn="l">
              <a:lnSpc>
                <a:spcPct val="100000"/>
              </a:lnSpc>
              <a:spcBef>
                <a:spcPts val="400"/>
              </a:spcBef>
              <a:spcAft>
                <a:spcPts val="0"/>
              </a:spcAft>
              <a:buClr>
                <a:srgbClr val="595959"/>
              </a:buClr>
              <a:buSzPct val="100000"/>
              <a:buNone/>
            </a:pPr>
            <a:r>
              <a:t/>
            </a:r>
            <a:endParaRPr b="1"/>
          </a:p>
          <a:p>
            <a:pPr indent="0" lvl="0" marL="0" rtl="0" algn="l">
              <a:lnSpc>
                <a:spcPct val="100000"/>
              </a:lnSpc>
              <a:spcBef>
                <a:spcPts val="400"/>
              </a:spcBef>
              <a:spcAft>
                <a:spcPts val="0"/>
              </a:spcAft>
              <a:buClr>
                <a:srgbClr val="595959"/>
              </a:buClr>
              <a:buSzPct val="100000"/>
              <a:buNone/>
            </a:pPr>
            <a:r>
              <a:rPr b="1" lang="en-US"/>
              <a:t>Advantages of Online Advertising:</a:t>
            </a:r>
            <a:endParaRPr b="1"/>
          </a:p>
          <a:p>
            <a:pPr indent="-342900" lvl="0" marL="342900" rtl="0" algn="l">
              <a:lnSpc>
                <a:spcPct val="100000"/>
              </a:lnSpc>
              <a:spcBef>
                <a:spcPts val="400"/>
              </a:spcBef>
              <a:spcAft>
                <a:spcPts val="0"/>
              </a:spcAft>
              <a:buClr>
                <a:srgbClr val="595959"/>
              </a:buClr>
              <a:buSzPct val="100000"/>
              <a:buChar char="•"/>
            </a:pPr>
            <a:r>
              <a:rPr lang="en-US"/>
              <a:t>Updated any time at minimal cost</a:t>
            </a:r>
            <a:endParaRPr/>
          </a:p>
          <a:p>
            <a:pPr indent="-342900" lvl="0" marL="342900" rtl="0" algn="l">
              <a:lnSpc>
                <a:spcPct val="100000"/>
              </a:lnSpc>
              <a:spcBef>
                <a:spcPts val="400"/>
              </a:spcBef>
              <a:spcAft>
                <a:spcPts val="0"/>
              </a:spcAft>
              <a:buClr>
                <a:srgbClr val="595959"/>
              </a:buClr>
              <a:buSzPct val="100000"/>
              <a:buChar char="•"/>
            </a:pPr>
            <a:r>
              <a:rPr lang="en-US"/>
              <a:t>Reach very large numbers of potential buyers all over the world</a:t>
            </a:r>
            <a:endParaRPr/>
          </a:p>
          <a:p>
            <a:pPr indent="-342900" lvl="0" marL="342900" rtl="0" algn="l">
              <a:lnSpc>
                <a:spcPct val="100000"/>
              </a:lnSpc>
              <a:spcBef>
                <a:spcPts val="400"/>
              </a:spcBef>
              <a:spcAft>
                <a:spcPts val="0"/>
              </a:spcAft>
              <a:buClr>
                <a:srgbClr val="595959"/>
              </a:buClr>
              <a:buSzPct val="100000"/>
              <a:buChar char="•"/>
            </a:pPr>
            <a:r>
              <a:rPr lang="en-US"/>
              <a:t>Generally cheaper than radio, television, and print ads</a:t>
            </a:r>
            <a:endParaRPr/>
          </a:p>
          <a:p>
            <a:pPr indent="-342900" lvl="0" marL="342900" rtl="0" algn="l">
              <a:lnSpc>
                <a:spcPct val="100000"/>
              </a:lnSpc>
              <a:spcBef>
                <a:spcPts val="400"/>
              </a:spcBef>
              <a:spcAft>
                <a:spcPts val="0"/>
              </a:spcAft>
              <a:buClr>
                <a:srgbClr val="595959"/>
              </a:buClr>
              <a:buSzPct val="100000"/>
              <a:buChar char="•"/>
            </a:pPr>
            <a:r>
              <a:rPr lang="en-US"/>
              <a:t>Interactive and targeted to specific interest groups and/or individuals</a:t>
            </a:r>
            <a:endParaRPr/>
          </a:p>
          <a:p>
            <a:pPr indent="-215900" lvl="0" marL="342900" rtl="0" algn="l">
              <a:lnSpc>
                <a:spcPct val="100000"/>
              </a:lnSpc>
              <a:spcBef>
                <a:spcPts val="400"/>
              </a:spcBef>
              <a:spcAft>
                <a:spcPts val="0"/>
              </a:spcAft>
              <a:buClr>
                <a:srgbClr val="595959"/>
              </a:buClr>
              <a:buSzPct val="100000"/>
              <a:buNone/>
            </a:pPr>
            <a:r>
              <a:t/>
            </a:r>
            <a:endParaRPr/>
          </a:p>
          <a:p>
            <a:pPr indent="0" lvl="0" marL="0" rtl="0" algn="l">
              <a:lnSpc>
                <a:spcPct val="100000"/>
              </a:lnSpc>
              <a:spcBef>
                <a:spcPts val="400"/>
              </a:spcBef>
              <a:spcAft>
                <a:spcPts val="0"/>
              </a:spcAft>
              <a:buClr>
                <a:srgbClr val="595959"/>
              </a:buClr>
              <a:buSzPct val="100000"/>
              <a:buNone/>
            </a:pPr>
            <a:r>
              <a:t/>
            </a:r>
            <a:endParaRPr/>
          </a:p>
          <a:p>
            <a:pPr indent="-215900" lvl="0" marL="342900" rtl="0" algn="l">
              <a:lnSpc>
                <a:spcPct val="100000"/>
              </a:lnSpc>
              <a:spcBef>
                <a:spcPts val="400"/>
              </a:spcBef>
              <a:spcAft>
                <a:spcPts val="0"/>
              </a:spcAft>
              <a:buClr>
                <a:srgbClr val="595959"/>
              </a:buClr>
              <a:buSzPct val="1000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9"/>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9900FF"/>
              </a:buClr>
              <a:buSzPts val="4400"/>
              <a:buNone/>
            </a:pPr>
            <a:r>
              <a:rPr lang="en-US"/>
              <a:t>Advertising Methods</a:t>
            </a:r>
            <a:endParaRPr/>
          </a:p>
        </p:txBody>
      </p:sp>
      <p:sp>
        <p:nvSpPr>
          <p:cNvPr id="550" name="Google Shape;550;p59"/>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595959"/>
              </a:buClr>
              <a:buSzPts val="3200"/>
              <a:buChar char="•"/>
            </a:pPr>
            <a:r>
              <a:rPr b="1" lang="en-US"/>
              <a:t>Banner Ads</a:t>
            </a:r>
            <a:endParaRPr/>
          </a:p>
          <a:p>
            <a:pPr indent="-342900" lvl="0" marL="342900" rtl="0" algn="l">
              <a:lnSpc>
                <a:spcPct val="100000"/>
              </a:lnSpc>
              <a:spcBef>
                <a:spcPts val="640"/>
              </a:spcBef>
              <a:spcAft>
                <a:spcPts val="0"/>
              </a:spcAft>
              <a:buClr>
                <a:srgbClr val="595959"/>
              </a:buClr>
              <a:buSzPts val="3200"/>
              <a:buChar char="•"/>
            </a:pPr>
            <a:r>
              <a:rPr b="1" lang="en-US"/>
              <a:t>Pop-Up Ad</a:t>
            </a:r>
            <a:endParaRPr b="1"/>
          </a:p>
          <a:p>
            <a:pPr indent="-342900" lvl="0" marL="342900" rtl="0" algn="l">
              <a:lnSpc>
                <a:spcPct val="100000"/>
              </a:lnSpc>
              <a:spcBef>
                <a:spcPts val="640"/>
              </a:spcBef>
              <a:spcAft>
                <a:spcPts val="0"/>
              </a:spcAft>
              <a:buClr>
                <a:srgbClr val="595959"/>
              </a:buClr>
              <a:buSzPts val="3200"/>
              <a:buChar char="•"/>
            </a:pPr>
            <a:r>
              <a:rPr b="1" lang="en-US"/>
              <a:t>Pop-Under Ad</a:t>
            </a:r>
            <a:endParaRPr b="1"/>
          </a:p>
          <a:p>
            <a:pPr indent="-342900" lvl="0" marL="342900" rtl="0" algn="l">
              <a:lnSpc>
                <a:spcPct val="100000"/>
              </a:lnSpc>
              <a:spcBef>
                <a:spcPts val="640"/>
              </a:spcBef>
              <a:spcAft>
                <a:spcPts val="0"/>
              </a:spcAft>
              <a:buClr>
                <a:srgbClr val="595959"/>
              </a:buClr>
              <a:buSzPts val="3200"/>
              <a:buChar char="•"/>
            </a:pPr>
            <a:r>
              <a:rPr b="1" lang="en-US"/>
              <a:t>Spam</a:t>
            </a:r>
            <a:endParaRPr b="1"/>
          </a:p>
          <a:p>
            <a:pPr indent="-342900" lvl="0" marL="342900" rtl="0" algn="l">
              <a:lnSpc>
                <a:spcPct val="100000"/>
              </a:lnSpc>
              <a:spcBef>
                <a:spcPts val="640"/>
              </a:spcBef>
              <a:spcAft>
                <a:spcPts val="0"/>
              </a:spcAft>
              <a:buClr>
                <a:srgbClr val="595959"/>
              </a:buClr>
              <a:buSzPts val="3200"/>
              <a:buChar char="•"/>
            </a:pPr>
            <a:r>
              <a:rPr b="1" lang="en-US"/>
              <a:t>Permission Marketing</a:t>
            </a:r>
            <a:endParaRPr b="1"/>
          </a:p>
          <a:p>
            <a:pPr indent="-342900" lvl="0" marL="342900" rtl="0" algn="l">
              <a:lnSpc>
                <a:spcPct val="100000"/>
              </a:lnSpc>
              <a:spcBef>
                <a:spcPts val="640"/>
              </a:spcBef>
              <a:spcAft>
                <a:spcPts val="0"/>
              </a:spcAft>
              <a:buClr>
                <a:srgbClr val="595959"/>
              </a:buClr>
              <a:buSzPts val="3200"/>
              <a:buChar char="•"/>
            </a:pPr>
            <a:r>
              <a:rPr b="1" lang="en-US"/>
              <a:t>Viral Marketing</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idx="1" type="subTitle"/>
          </p:nvPr>
        </p:nvSpPr>
        <p:spPr>
          <a:xfrm>
            <a:off x="457200" y="-457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Definitions and Concepts</a:t>
            </a:r>
            <a:endParaRPr/>
          </a:p>
        </p:txBody>
      </p:sp>
      <p:sp>
        <p:nvSpPr>
          <p:cNvPr id="180" name="Google Shape;180;p6"/>
          <p:cNvSpPr txBox="1"/>
          <p:nvPr>
            <p:ph idx="2" type="body"/>
          </p:nvPr>
        </p:nvSpPr>
        <p:spPr>
          <a:xfrm>
            <a:off x="228600" y="1905000"/>
            <a:ext cx="8610600" cy="48006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b="1" lang="en-US"/>
              <a:t>Electronic Commerce (EC or e-commerce): </a:t>
            </a:r>
            <a:r>
              <a:rPr lang="en-US"/>
              <a:t>the process of buying, selling, transferring, or exchanging products, services, or information via computer networks, including the Internet.</a:t>
            </a:r>
            <a:endParaRPr/>
          </a:p>
          <a:p>
            <a:pPr indent="-342900" lvl="0" marL="342900" rtl="0" algn="l">
              <a:lnSpc>
                <a:spcPct val="100000"/>
              </a:lnSpc>
              <a:spcBef>
                <a:spcPts val="544"/>
              </a:spcBef>
              <a:spcAft>
                <a:spcPts val="0"/>
              </a:spcAft>
              <a:buClr>
                <a:schemeClr val="dk1"/>
              </a:buClr>
              <a:buSzPct val="100000"/>
              <a:buChar char="•"/>
            </a:pPr>
            <a:r>
              <a:rPr b="1" lang="en-US"/>
              <a:t>Electronic Business (e-business): </a:t>
            </a:r>
            <a:r>
              <a:rPr lang="en-US"/>
              <a:t>in addition to the buying and selling of goods and services, e-business (a broader concept) refers to servicing customers, collaborating with business partners, and performing electronic transactions within an organization.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0"/>
          <p:cNvSpPr txBox="1"/>
          <p:nvPr>
            <p:ph idx="1" type="subTitle"/>
          </p:nvPr>
        </p:nvSpPr>
        <p:spPr>
          <a:xfrm>
            <a:off x="425117" y="-3810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9900FF"/>
              </a:buClr>
              <a:buSzPts val="4400"/>
              <a:buNone/>
            </a:pPr>
            <a:r>
              <a:rPr lang="en-US"/>
              <a:t>Advertising Methods</a:t>
            </a:r>
            <a:endParaRPr/>
          </a:p>
        </p:txBody>
      </p:sp>
      <p:sp>
        <p:nvSpPr>
          <p:cNvPr id="557" name="Google Shape;557;p60"/>
          <p:cNvSpPr txBox="1"/>
          <p:nvPr>
            <p:ph idx="2" type="body"/>
          </p:nvPr>
        </p:nvSpPr>
        <p:spPr>
          <a:xfrm>
            <a:off x="457200" y="2286000"/>
            <a:ext cx="8153400" cy="39624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rgbClr val="595959"/>
              </a:buClr>
              <a:buSzPct val="100000"/>
              <a:buChar char="•"/>
            </a:pPr>
            <a:r>
              <a:rPr b="1" lang="en-US"/>
              <a:t>Banner Ads: </a:t>
            </a:r>
            <a:r>
              <a:rPr lang="en-US"/>
              <a:t>electronic billboards containing a short text, graphics, video clips, or sound to promote a product or a vendor.</a:t>
            </a:r>
            <a:endParaRPr/>
          </a:p>
          <a:p>
            <a:pPr indent="-185420" lvl="0" marL="342900" rtl="0" algn="l">
              <a:lnSpc>
                <a:spcPct val="100000"/>
              </a:lnSpc>
              <a:spcBef>
                <a:spcPts val="496"/>
              </a:spcBef>
              <a:spcAft>
                <a:spcPts val="0"/>
              </a:spcAft>
              <a:buClr>
                <a:srgbClr val="595959"/>
              </a:buClr>
              <a:buSzPct val="100000"/>
              <a:buNone/>
            </a:pPr>
            <a:r>
              <a:t/>
            </a:r>
            <a:endParaRPr/>
          </a:p>
          <a:p>
            <a:pPr indent="-342900" lvl="0" marL="342900" rtl="0" algn="l">
              <a:lnSpc>
                <a:spcPct val="100000"/>
              </a:lnSpc>
              <a:spcBef>
                <a:spcPts val="496"/>
              </a:spcBef>
              <a:spcAft>
                <a:spcPts val="0"/>
              </a:spcAft>
              <a:buClr>
                <a:srgbClr val="595959"/>
              </a:buClr>
              <a:buSzPct val="100000"/>
              <a:buChar char="•"/>
            </a:pPr>
            <a:r>
              <a:rPr b="1" lang="en-US"/>
              <a:t>Characteristics of Banner Ads:</a:t>
            </a:r>
            <a:endParaRPr b="1"/>
          </a:p>
          <a:p>
            <a:pPr indent="-514350" lvl="0" marL="514350" rtl="0" algn="l">
              <a:lnSpc>
                <a:spcPct val="100000"/>
              </a:lnSpc>
              <a:spcBef>
                <a:spcPts val="496"/>
              </a:spcBef>
              <a:spcAft>
                <a:spcPts val="0"/>
              </a:spcAft>
              <a:buClr>
                <a:srgbClr val="595959"/>
              </a:buClr>
              <a:buSzPct val="100000"/>
              <a:buFont typeface="Georgia"/>
              <a:buAutoNum type="arabicPeriod"/>
            </a:pPr>
            <a:r>
              <a:rPr lang="en-US"/>
              <a:t>the most common form of advertising on the Internet</a:t>
            </a:r>
            <a:endParaRPr/>
          </a:p>
          <a:p>
            <a:pPr indent="-514350" lvl="0" marL="514350" rtl="0" algn="l">
              <a:lnSpc>
                <a:spcPct val="100000"/>
              </a:lnSpc>
              <a:spcBef>
                <a:spcPts val="496"/>
              </a:spcBef>
              <a:spcAft>
                <a:spcPts val="0"/>
              </a:spcAft>
              <a:buClr>
                <a:srgbClr val="595959"/>
              </a:buClr>
              <a:buSzPct val="100000"/>
              <a:buFont typeface="Georgia"/>
              <a:buAutoNum type="arabicPeriod"/>
            </a:pPr>
            <a:r>
              <a:rPr lang="en-US"/>
              <a:t>customized to a target audience</a:t>
            </a:r>
            <a:endParaRPr/>
          </a:p>
          <a:p>
            <a:pPr indent="-514350" lvl="0" marL="514350" rtl="0" algn="l">
              <a:lnSpc>
                <a:spcPct val="100000"/>
              </a:lnSpc>
              <a:spcBef>
                <a:spcPts val="496"/>
              </a:spcBef>
              <a:spcAft>
                <a:spcPts val="0"/>
              </a:spcAft>
              <a:buClr>
                <a:srgbClr val="595959"/>
              </a:buClr>
              <a:buSzPct val="100000"/>
              <a:buFont typeface="Georgia"/>
              <a:buAutoNum type="arabicPeriod"/>
            </a:pPr>
            <a:r>
              <a:rPr lang="en-US"/>
              <a:t>convey only limited information because of their small size</a:t>
            </a:r>
            <a:endParaRPr/>
          </a:p>
          <a:p>
            <a:pPr indent="-514350" lvl="0" marL="514350" rtl="0" algn="l">
              <a:lnSpc>
                <a:spcPct val="100000"/>
              </a:lnSpc>
              <a:spcBef>
                <a:spcPts val="496"/>
              </a:spcBef>
              <a:spcAft>
                <a:spcPts val="0"/>
              </a:spcAft>
              <a:buClr>
                <a:srgbClr val="595959"/>
              </a:buClr>
              <a:buSzPct val="100000"/>
              <a:buFont typeface="Georgia"/>
              <a:buAutoNum type="arabicPeriod"/>
            </a:pPr>
            <a:r>
              <a:rPr lang="en-US"/>
              <a:t>many viewers simply ignore them</a:t>
            </a:r>
            <a:endParaRPr/>
          </a:p>
          <a:p>
            <a:pPr indent="-356870" lvl="0" marL="514350" rtl="0" algn="l">
              <a:lnSpc>
                <a:spcPct val="100000"/>
              </a:lnSpc>
              <a:spcBef>
                <a:spcPts val="496"/>
              </a:spcBef>
              <a:spcAft>
                <a:spcPts val="0"/>
              </a:spcAft>
              <a:buClr>
                <a:srgbClr val="595959"/>
              </a:buClr>
              <a:buSzPct val="100000"/>
              <a:buFont typeface="Georgia"/>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1"/>
          <p:cNvSpPr txBox="1"/>
          <p:nvPr>
            <p:ph idx="1" type="subTitle"/>
          </p:nvPr>
        </p:nvSpPr>
        <p:spPr>
          <a:xfrm>
            <a:off x="419100" y="-457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9900FF"/>
              </a:buClr>
              <a:buSzPts val="4400"/>
              <a:buNone/>
            </a:pPr>
            <a:r>
              <a:rPr lang="en-US"/>
              <a:t>Advertising Methods</a:t>
            </a:r>
            <a:endParaRPr/>
          </a:p>
        </p:txBody>
      </p:sp>
      <p:sp>
        <p:nvSpPr>
          <p:cNvPr id="564" name="Google Shape;564;p61"/>
          <p:cNvSpPr txBox="1"/>
          <p:nvPr>
            <p:ph idx="2" type="body"/>
          </p:nvPr>
        </p:nvSpPr>
        <p:spPr>
          <a:xfrm>
            <a:off x="228600" y="1981200"/>
            <a:ext cx="8686800" cy="47244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00000"/>
              </a:lnSpc>
              <a:spcBef>
                <a:spcPts val="0"/>
              </a:spcBef>
              <a:spcAft>
                <a:spcPts val="0"/>
              </a:spcAft>
              <a:buClr>
                <a:srgbClr val="595959"/>
              </a:buClr>
              <a:buSzPct val="100000"/>
              <a:buChar char="•"/>
            </a:pPr>
            <a:r>
              <a:rPr b="1" lang="en-US"/>
              <a:t>Pop-Up Ad: </a:t>
            </a:r>
            <a:r>
              <a:rPr lang="en-US"/>
              <a:t>an Internet ad that appears in front of the current browser window.</a:t>
            </a:r>
            <a:endParaRPr/>
          </a:p>
          <a:p>
            <a:pPr indent="-342900" lvl="0" marL="342900" rtl="0" algn="l">
              <a:lnSpc>
                <a:spcPct val="100000"/>
              </a:lnSpc>
              <a:spcBef>
                <a:spcPts val="448"/>
              </a:spcBef>
              <a:spcAft>
                <a:spcPts val="0"/>
              </a:spcAft>
              <a:buClr>
                <a:srgbClr val="595959"/>
              </a:buClr>
              <a:buSzPct val="100000"/>
              <a:buChar char="•"/>
            </a:pPr>
            <a:r>
              <a:rPr b="1" lang="en-US"/>
              <a:t>Pop-Under Ad: </a:t>
            </a:r>
            <a:r>
              <a:rPr lang="en-US"/>
              <a:t>an Internet ad appears underneath the active window; when users close the active window, they see the ad.</a:t>
            </a:r>
            <a:endParaRPr/>
          </a:p>
          <a:p>
            <a:pPr indent="-342900" lvl="0" marL="342900" rtl="0" algn="l">
              <a:lnSpc>
                <a:spcPct val="100000"/>
              </a:lnSpc>
              <a:spcBef>
                <a:spcPts val="448"/>
              </a:spcBef>
              <a:spcAft>
                <a:spcPts val="0"/>
              </a:spcAft>
              <a:buClr>
                <a:srgbClr val="595959"/>
              </a:buClr>
              <a:buSzPct val="100000"/>
              <a:buChar char="•"/>
            </a:pPr>
            <a:r>
              <a:rPr b="1" lang="en-US"/>
              <a:t>Spam: </a:t>
            </a:r>
            <a:r>
              <a:rPr lang="en-US"/>
              <a:t>indiscriminate distribution of electronic ads without the permission of the receiver.</a:t>
            </a:r>
            <a:endParaRPr/>
          </a:p>
          <a:p>
            <a:pPr indent="-342900" lvl="0" marL="342900" rtl="0" algn="l">
              <a:lnSpc>
                <a:spcPct val="100000"/>
              </a:lnSpc>
              <a:spcBef>
                <a:spcPts val="448"/>
              </a:spcBef>
              <a:spcAft>
                <a:spcPts val="0"/>
              </a:spcAft>
              <a:buClr>
                <a:srgbClr val="595959"/>
              </a:buClr>
              <a:buSzPct val="100000"/>
              <a:buChar char="•"/>
            </a:pPr>
            <a:r>
              <a:rPr b="1" lang="en-US"/>
              <a:t>Permission Marketing: </a:t>
            </a:r>
            <a:r>
              <a:rPr lang="en-US"/>
              <a:t>asks consumers to give their permission to voluntarily accept online advertising and e-mail.</a:t>
            </a:r>
            <a:endParaRPr/>
          </a:p>
          <a:p>
            <a:pPr indent="-342900" lvl="0" marL="342900" rtl="0" algn="l">
              <a:lnSpc>
                <a:spcPct val="100000"/>
              </a:lnSpc>
              <a:spcBef>
                <a:spcPts val="448"/>
              </a:spcBef>
              <a:spcAft>
                <a:spcPts val="0"/>
              </a:spcAft>
              <a:buClr>
                <a:srgbClr val="595959"/>
              </a:buClr>
              <a:buSzPct val="100000"/>
              <a:buChar char="•"/>
            </a:pPr>
            <a:r>
              <a:rPr b="1" lang="en-US"/>
              <a:t>Viral Marketing: </a:t>
            </a:r>
            <a:r>
              <a:rPr lang="en-US"/>
              <a:t>online word-of-mouth marketing including messages forwarded to friends, family members, and other acquaintances suggesting they “check this out" which enables companies to build brand awareness at a minimal cost without having to spam millions of uninterested users.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2"/>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9900FF"/>
              </a:buClr>
              <a:buSzPts val="4400"/>
              <a:buNone/>
            </a:pPr>
            <a:r>
              <a:rPr lang="en-US"/>
              <a:t>Pop up ads</a:t>
            </a:r>
            <a:endParaRPr/>
          </a:p>
        </p:txBody>
      </p:sp>
      <p:sp>
        <p:nvSpPr>
          <p:cNvPr id="570" name="Google Shape;570;p62"/>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rgbClr val="595959"/>
              </a:buClr>
              <a:buSzPts val="3200"/>
              <a:buNone/>
            </a:pPr>
            <a:r>
              <a:t/>
            </a:r>
            <a:endParaRPr/>
          </a:p>
        </p:txBody>
      </p:sp>
      <p:pic>
        <p:nvPicPr>
          <p:cNvPr id="571" name="Google Shape;571;p62"/>
          <p:cNvPicPr preferRelativeResize="0"/>
          <p:nvPr/>
        </p:nvPicPr>
        <p:blipFill rotWithShape="1">
          <a:blip r:embed="rId3">
            <a:alphaModFix/>
          </a:blip>
          <a:srcRect b="0" l="0" r="0" t="0"/>
          <a:stretch/>
        </p:blipFill>
        <p:spPr>
          <a:xfrm>
            <a:off x="609600" y="2179899"/>
            <a:ext cx="7680086" cy="40685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3"/>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9900FF"/>
              </a:buClr>
              <a:buSzPts val="4400"/>
              <a:buNone/>
            </a:pPr>
            <a:r>
              <a:rPr lang="en-US"/>
              <a:t>Pop under ads</a:t>
            </a:r>
            <a:endParaRPr/>
          </a:p>
        </p:txBody>
      </p:sp>
      <p:sp>
        <p:nvSpPr>
          <p:cNvPr id="577" name="Google Shape;577;p63"/>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rgbClr val="595959"/>
              </a:buClr>
              <a:buSzPts val="3200"/>
              <a:buNone/>
            </a:pPr>
            <a:r>
              <a:t/>
            </a:r>
            <a:endParaRPr/>
          </a:p>
        </p:txBody>
      </p:sp>
      <p:pic>
        <p:nvPicPr>
          <p:cNvPr id="578" name="Google Shape;578;p63"/>
          <p:cNvPicPr preferRelativeResize="0"/>
          <p:nvPr/>
        </p:nvPicPr>
        <p:blipFill rotWithShape="1">
          <a:blip r:embed="rId3">
            <a:alphaModFix/>
          </a:blip>
          <a:srcRect b="0" l="0" r="0" t="0"/>
          <a:stretch/>
        </p:blipFill>
        <p:spPr>
          <a:xfrm>
            <a:off x="457200" y="2185987"/>
            <a:ext cx="3838575" cy="4162425"/>
          </a:xfrm>
          <a:prstGeom prst="rect">
            <a:avLst/>
          </a:prstGeom>
          <a:noFill/>
          <a:ln>
            <a:noFill/>
          </a:ln>
        </p:spPr>
      </p:pic>
      <p:pic>
        <p:nvPicPr>
          <p:cNvPr id="579" name="Google Shape;579;p63"/>
          <p:cNvPicPr preferRelativeResize="0"/>
          <p:nvPr/>
        </p:nvPicPr>
        <p:blipFill rotWithShape="1">
          <a:blip r:embed="rId4">
            <a:alphaModFix/>
          </a:blip>
          <a:srcRect b="0" l="0" r="0" t="0"/>
          <a:stretch/>
        </p:blipFill>
        <p:spPr>
          <a:xfrm>
            <a:off x="5343525" y="2971800"/>
            <a:ext cx="3800475" cy="1847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64"/>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’S ABOUT BUSINESS 9.3</a:t>
            </a:r>
            <a:endParaRPr/>
          </a:p>
        </p:txBody>
      </p:sp>
      <p:sp>
        <p:nvSpPr>
          <p:cNvPr id="585" name="Google Shape;585;p64"/>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Penske Used Trucks</a:t>
            </a:r>
            <a:endParaRPr/>
          </a:p>
          <a:p>
            <a:pPr indent="-514350" lvl="1" marL="971550" rtl="0" algn="l">
              <a:lnSpc>
                <a:spcPct val="100000"/>
              </a:lnSpc>
              <a:spcBef>
                <a:spcPts val="444"/>
              </a:spcBef>
              <a:spcAft>
                <a:spcPts val="0"/>
              </a:spcAft>
              <a:buSzPct val="100000"/>
              <a:buAutoNum type="arabicPeriod"/>
            </a:pPr>
            <a:r>
              <a:rPr lang="en-US"/>
              <a:t>Describe how disintermediation</a:t>
            </a:r>
            <a:br>
              <a:rPr lang="en-US"/>
            </a:br>
            <a:r>
              <a:rPr lang="en-US"/>
              <a:t>works in this case. </a:t>
            </a:r>
            <a:br>
              <a:rPr lang="en-US"/>
            </a:br>
            <a:r>
              <a:rPr lang="en-US"/>
              <a:t>Provide an example to </a:t>
            </a:r>
            <a:br>
              <a:rPr lang="en-US"/>
            </a:br>
            <a:r>
              <a:rPr lang="en-US"/>
              <a:t>support your answer.</a:t>
            </a:r>
            <a:endParaRPr/>
          </a:p>
          <a:p>
            <a:pPr indent="-514350" lvl="1" marL="971550" rtl="0" algn="l">
              <a:lnSpc>
                <a:spcPct val="100000"/>
              </a:lnSpc>
              <a:spcBef>
                <a:spcPts val="444"/>
              </a:spcBef>
              <a:spcAft>
                <a:spcPts val="0"/>
              </a:spcAft>
              <a:buSzPct val="100000"/>
              <a:buAutoNum type="arabicPeriod"/>
            </a:pPr>
            <a:r>
              <a:rPr lang="en-US"/>
              <a:t>Why is it so important for different functional areas in an organization to work together in designing an organizational Web site?</a:t>
            </a:r>
            <a:endParaRPr/>
          </a:p>
          <a:p>
            <a:pPr indent="-514350" lvl="1" marL="971550" rtl="0" algn="l">
              <a:lnSpc>
                <a:spcPct val="100000"/>
              </a:lnSpc>
              <a:spcBef>
                <a:spcPts val="444"/>
              </a:spcBef>
              <a:spcAft>
                <a:spcPts val="0"/>
              </a:spcAft>
              <a:buSzPct val="100000"/>
              <a:buAutoNum type="arabicPeriod"/>
            </a:pPr>
            <a:r>
              <a:rPr lang="en-US"/>
              <a:t>Referencing question 2, discuss the implications of this statement: “Regardless of your major, an understanding of information technology will be of value to you.”</a:t>
            </a:r>
            <a:endParaRPr/>
          </a:p>
        </p:txBody>
      </p:sp>
      <p:pic>
        <p:nvPicPr>
          <p:cNvPr id="586" name="Google Shape;586;p64"/>
          <p:cNvPicPr preferRelativeResize="0"/>
          <p:nvPr/>
        </p:nvPicPr>
        <p:blipFill rotWithShape="1">
          <a:blip r:embed="rId3">
            <a:alphaModFix/>
          </a:blip>
          <a:srcRect b="0" l="0" r="0" t="0"/>
          <a:stretch/>
        </p:blipFill>
        <p:spPr>
          <a:xfrm>
            <a:off x="6248400" y="1524000"/>
            <a:ext cx="2438400" cy="179949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p65"/>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Issues in E-Tailing</a:t>
            </a:r>
            <a:endParaRPr/>
          </a:p>
        </p:txBody>
      </p:sp>
      <p:sp>
        <p:nvSpPr>
          <p:cNvPr id="593" name="Google Shape;593;p65"/>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Channel Conflict</a:t>
            </a:r>
            <a:endParaRPr/>
          </a:p>
          <a:p>
            <a:pPr indent="-342900" lvl="0" marL="342900" rtl="0" algn="l">
              <a:lnSpc>
                <a:spcPct val="100000"/>
              </a:lnSpc>
              <a:spcBef>
                <a:spcPts val="640"/>
              </a:spcBef>
              <a:spcAft>
                <a:spcPts val="0"/>
              </a:spcAft>
              <a:buClr>
                <a:schemeClr val="dk1"/>
              </a:buClr>
              <a:buSzPts val="3200"/>
              <a:buChar char="•"/>
            </a:pPr>
            <a:r>
              <a:rPr lang="en-US"/>
              <a:t>Multi-channeling (Omni-channeling)</a:t>
            </a:r>
            <a:endParaRPr/>
          </a:p>
          <a:p>
            <a:pPr indent="-285750" lvl="1" marL="742950" rtl="0" algn="l">
              <a:lnSpc>
                <a:spcPct val="100000"/>
              </a:lnSpc>
              <a:spcBef>
                <a:spcPts val="560"/>
              </a:spcBef>
              <a:spcAft>
                <a:spcPts val="0"/>
              </a:spcAft>
              <a:buClr>
                <a:schemeClr val="dk1"/>
              </a:buClr>
              <a:buSzPts val="2800"/>
              <a:buChar char="–"/>
            </a:pPr>
            <a:r>
              <a:rPr lang="en-US"/>
              <a:t>Showrooming</a:t>
            </a:r>
            <a:endParaRPr/>
          </a:p>
          <a:p>
            <a:pPr indent="-342900" lvl="0" marL="342900" rtl="0" algn="l">
              <a:lnSpc>
                <a:spcPct val="100000"/>
              </a:lnSpc>
              <a:spcBef>
                <a:spcPts val="640"/>
              </a:spcBef>
              <a:spcAft>
                <a:spcPts val="0"/>
              </a:spcAft>
              <a:buClr>
                <a:schemeClr val="dk1"/>
              </a:buClr>
              <a:buSzPts val="3200"/>
              <a:buChar char="•"/>
            </a:pPr>
            <a:r>
              <a:rPr lang="en-US"/>
              <a:t>Order Fulfillment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6"/>
          <p:cNvSpPr txBox="1"/>
          <p:nvPr>
            <p:ph idx="1" type="subTitle"/>
          </p:nvPr>
        </p:nvSpPr>
        <p:spPr>
          <a:xfrm>
            <a:off x="457201" y="-5334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Issues in E-Tailing</a:t>
            </a:r>
            <a:endParaRPr/>
          </a:p>
        </p:txBody>
      </p:sp>
      <p:sp>
        <p:nvSpPr>
          <p:cNvPr id="600" name="Google Shape;600;p66"/>
          <p:cNvSpPr txBox="1"/>
          <p:nvPr>
            <p:ph idx="2" type="body"/>
          </p:nvPr>
        </p:nvSpPr>
        <p:spPr>
          <a:xfrm>
            <a:off x="228600" y="1981200"/>
            <a:ext cx="8382000" cy="4267200"/>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lnSpc>
                <a:spcPct val="100000"/>
              </a:lnSpc>
              <a:spcBef>
                <a:spcPts val="0"/>
              </a:spcBef>
              <a:spcAft>
                <a:spcPts val="0"/>
              </a:spcAft>
              <a:buClr>
                <a:schemeClr val="dk1"/>
              </a:buClr>
              <a:buSzPct val="100000"/>
              <a:buChar char="•"/>
            </a:pPr>
            <a:r>
              <a:rPr b="1" lang="en-US"/>
              <a:t>Two Most Significant E-Tailing Issues:</a:t>
            </a:r>
            <a:endParaRPr b="1"/>
          </a:p>
          <a:p>
            <a:pPr indent="-228600" lvl="0" marL="228600" rtl="0" algn="l">
              <a:lnSpc>
                <a:spcPct val="100000"/>
              </a:lnSpc>
              <a:spcBef>
                <a:spcPts val="352"/>
              </a:spcBef>
              <a:spcAft>
                <a:spcPts val="0"/>
              </a:spcAft>
              <a:buClr>
                <a:schemeClr val="dk1"/>
              </a:buClr>
              <a:buSzPct val="100000"/>
              <a:buFont typeface="Georgia"/>
              <a:buAutoNum type="arabicPeriod"/>
            </a:pPr>
            <a:r>
              <a:rPr lang="en-US"/>
              <a:t>Channel Conflict</a:t>
            </a:r>
            <a:endParaRPr/>
          </a:p>
          <a:p>
            <a:pPr indent="-228600" lvl="0" marL="228600" rtl="0" algn="l">
              <a:lnSpc>
                <a:spcPct val="100000"/>
              </a:lnSpc>
              <a:spcBef>
                <a:spcPts val="352"/>
              </a:spcBef>
              <a:spcAft>
                <a:spcPts val="0"/>
              </a:spcAft>
              <a:buClr>
                <a:schemeClr val="dk1"/>
              </a:buClr>
              <a:buSzPct val="100000"/>
              <a:buFont typeface="Georgia"/>
              <a:buAutoNum type="arabicPeriod"/>
            </a:pPr>
            <a:r>
              <a:rPr lang="en-US"/>
              <a:t>Fulfillment</a:t>
            </a:r>
            <a:endParaRPr/>
          </a:p>
          <a:p>
            <a:pPr indent="-231140" lvl="0" marL="342900" rtl="0" algn="l">
              <a:lnSpc>
                <a:spcPct val="100000"/>
              </a:lnSpc>
              <a:spcBef>
                <a:spcPts val="352"/>
              </a:spcBef>
              <a:spcAft>
                <a:spcPts val="0"/>
              </a:spcAft>
              <a:buClr>
                <a:schemeClr val="dk1"/>
              </a:buClr>
              <a:buSzPct val="100000"/>
              <a:buNone/>
            </a:pPr>
            <a:r>
              <a:t/>
            </a:r>
            <a:endParaRPr/>
          </a:p>
          <a:p>
            <a:pPr indent="-342900" lvl="0" marL="342900" rtl="0" algn="l">
              <a:lnSpc>
                <a:spcPct val="100000"/>
              </a:lnSpc>
              <a:spcBef>
                <a:spcPts val="352"/>
              </a:spcBef>
              <a:spcAft>
                <a:spcPts val="0"/>
              </a:spcAft>
              <a:buClr>
                <a:schemeClr val="dk1"/>
              </a:buClr>
              <a:buSzPct val="100000"/>
              <a:buChar char="•"/>
            </a:pPr>
            <a:r>
              <a:rPr b="1" lang="en-US"/>
              <a:t>Channel Conflict: </a:t>
            </a:r>
            <a:r>
              <a:rPr lang="en-US"/>
              <a:t>a situation in which clicks-and-mortar companies face a conflict with their regular distributors when they begin selling directly to customers online. These conflicts can arise in areas such as pricing, resource allocation (e.g., how much money to spend on advertising).</a:t>
            </a:r>
            <a:endParaRPr/>
          </a:p>
          <a:p>
            <a:pPr indent="-342900" lvl="0" marL="342900" rtl="0" algn="l">
              <a:lnSpc>
                <a:spcPct val="100000"/>
              </a:lnSpc>
              <a:spcBef>
                <a:spcPts val="352"/>
              </a:spcBef>
              <a:spcAft>
                <a:spcPts val="0"/>
              </a:spcAft>
              <a:buClr>
                <a:schemeClr val="dk1"/>
              </a:buClr>
              <a:buSzPct val="100000"/>
              <a:buChar char="•"/>
            </a:pPr>
            <a:r>
              <a:rPr b="1" lang="en-US"/>
              <a:t>Multichanneling (or omni-channeling): </a:t>
            </a:r>
            <a:r>
              <a:rPr lang="en-US"/>
              <a:t>a process in which companies integrate their online and offline channels creating the opportunity for 'showrooming.'</a:t>
            </a:r>
            <a:endParaRPr/>
          </a:p>
          <a:p>
            <a:pPr indent="-342900" lvl="0" marL="342900" rtl="0" algn="l">
              <a:lnSpc>
                <a:spcPct val="100000"/>
              </a:lnSpc>
              <a:spcBef>
                <a:spcPts val="352"/>
              </a:spcBef>
              <a:spcAft>
                <a:spcPts val="0"/>
              </a:spcAft>
              <a:buClr>
                <a:schemeClr val="dk1"/>
              </a:buClr>
              <a:buSzPct val="100000"/>
              <a:buChar char="•"/>
            </a:pPr>
            <a:r>
              <a:rPr b="1" lang="en-US"/>
              <a:t>Showrooming: </a:t>
            </a:r>
            <a:r>
              <a:rPr lang="en-US"/>
              <a:t>occurs when shoppers visit a brick-and-mortar store to examine a product in person then conduct research about the product on their smartphones. In these situations customers often purchase the product from the Web site of a competitor of the store they are visiting.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txBox="1"/>
          <p:nvPr>
            <p:ph idx="1" type="subTitle"/>
          </p:nvPr>
        </p:nvSpPr>
        <p:spPr>
          <a:xfrm>
            <a:off x="342900" y="-5334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Issues in E-Tailing</a:t>
            </a:r>
            <a:endParaRPr/>
          </a:p>
        </p:txBody>
      </p:sp>
      <p:sp>
        <p:nvSpPr>
          <p:cNvPr id="607" name="Google Shape;607;p67"/>
          <p:cNvSpPr txBox="1"/>
          <p:nvPr>
            <p:ph idx="2" type="body"/>
          </p:nvPr>
        </p:nvSpPr>
        <p:spPr>
          <a:xfrm>
            <a:off x="228600" y="1981200"/>
            <a:ext cx="8382000" cy="42672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b="1" lang="en-US"/>
              <a:t>Order Fulfillment: </a:t>
            </a:r>
            <a:r>
              <a:rPr lang="en-US"/>
              <a:t>when a company sells directly to customers, it is involved in various order-fulfillment activities including: </a:t>
            </a:r>
            <a:endParaRPr/>
          </a:p>
          <a:p>
            <a:pPr indent="-342900" lvl="0" marL="342900" rtl="0" algn="l">
              <a:lnSpc>
                <a:spcPct val="100000"/>
              </a:lnSpc>
              <a:spcBef>
                <a:spcPts val="544"/>
              </a:spcBef>
              <a:spcAft>
                <a:spcPts val="0"/>
              </a:spcAft>
              <a:buClr>
                <a:schemeClr val="dk1"/>
              </a:buClr>
              <a:buSzPct val="100000"/>
              <a:buChar char="•"/>
            </a:pPr>
            <a:r>
              <a:rPr lang="en-US"/>
              <a:t>quickly finding the products to be shipped</a:t>
            </a:r>
            <a:endParaRPr/>
          </a:p>
          <a:p>
            <a:pPr indent="-342900" lvl="0" marL="342900" rtl="0" algn="l">
              <a:lnSpc>
                <a:spcPct val="100000"/>
              </a:lnSpc>
              <a:spcBef>
                <a:spcPts val="544"/>
              </a:spcBef>
              <a:spcAft>
                <a:spcPts val="0"/>
              </a:spcAft>
              <a:buClr>
                <a:schemeClr val="dk1"/>
              </a:buClr>
              <a:buSzPct val="100000"/>
              <a:buChar char="•"/>
            </a:pPr>
            <a:r>
              <a:rPr lang="en-US"/>
              <a:t>packing orders</a:t>
            </a:r>
            <a:endParaRPr/>
          </a:p>
          <a:p>
            <a:pPr indent="-342900" lvl="0" marL="342900" rtl="0" algn="l">
              <a:lnSpc>
                <a:spcPct val="100000"/>
              </a:lnSpc>
              <a:spcBef>
                <a:spcPts val="544"/>
              </a:spcBef>
              <a:spcAft>
                <a:spcPts val="0"/>
              </a:spcAft>
              <a:buClr>
                <a:schemeClr val="dk1"/>
              </a:buClr>
              <a:buSzPct val="100000"/>
              <a:buChar char="•"/>
            </a:pPr>
            <a:r>
              <a:rPr lang="en-US"/>
              <a:t>arranging for the packages to be delivered speedily to the customer’s door</a:t>
            </a:r>
            <a:endParaRPr/>
          </a:p>
          <a:p>
            <a:pPr indent="-342900" lvl="0" marL="342900" rtl="0" algn="l">
              <a:lnSpc>
                <a:spcPct val="100000"/>
              </a:lnSpc>
              <a:spcBef>
                <a:spcPts val="544"/>
              </a:spcBef>
              <a:spcAft>
                <a:spcPts val="0"/>
              </a:spcAft>
              <a:buClr>
                <a:schemeClr val="dk1"/>
              </a:buClr>
              <a:buSzPct val="100000"/>
              <a:buChar char="•"/>
            </a:pPr>
            <a:r>
              <a:rPr lang="en-US"/>
              <a:t>collect the money from each customer</a:t>
            </a:r>
            <a:endParaRPr/>
          </a:p>
          <a:p>
            <a:pPr indent="-342900" lvl="0" marL="342900" rtl="0" algn="l">
              <a:lnSpc>
                <a:spcPct val="100000"/>
              </a:lnSpc>
              <a:spcBef>
                <a:spcPts val="544"/>
              </a:spcBef>
              <a:spcAft>
                <a:spcPts val="0"/>
              </a:spcAft>
              <a:buClr>
                <a:schemeClr val="dk1"/>
              </a:buClr>
              <a:buSzPct val="100000"/>
              <a:buChar char="•"/>
            </a:pPr>
            <a:r>
              <a:rPr lang="en-US"/>
              <a:t>handle the return of unwanted or defective products.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1" name="Shape 611"/>
        <p:cNvGrpSpPr/>
        <p:nvPr/>
      </p:nvGrpSpPr>
      <p:grpSpPr>
        <a:xfrm>
          <a:off x="0" y="0"/>
          <a:ext cx="0" cy="0"/>
          <a:chOff x="0" y="0"/>
          <a:chExt cx="0" cy="0"/>
        </a:xfrm>
      </p:grpSpPr>
      <p:sp>
        <p:nvSpPr>
          <p:cNvPr id="612" name="Google Shape;612;p68"/>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’S ABOUT BUSINESS 9.4</a:t>
            </a:r>
            <a:endParaRPr/>
          </a:p>
        </p:txBody>
      </p:sp>
      <p:sp>
        <p:nvSpPr>
          <p:cNvPr id="613" name="Google Shape;613;p68"/>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Can Simple Disrupt Traditional Banking?</a:t>
            </a:r>
            <a:endParaRPr/>
          </a:p>
          <a:p>
            <a:pPr indent="-514350" lvl="1" marL="971550" rtl="0" algn="l">
              <a:lnSpc>
                <a:spcPct val="100000"/>
              </a:lnSpc>
              <a:spcBef>
                <a:spcPts val="480"/>
              </a:spcBef>
              <a:spcAft>
                <a:spcPts val="0"/>
              </a:spcAft>
              <a:buSzPts val="2400"/>
              <a:buAutoNum type="arabicPeriod"/>
            </a:pPr>
            <a:r>
              <a:rPr lang="en-US"/>
              <a:t>Would you be willing to bank with an Internet bank? Why or why not?</a:t>
            </a:r>
            <a:endParaRPr/>
          </a:p>
          <a:p>
            <a:pPr indent="-514350" lvl="1" marL="971550" rtl="0" algn="l">
              <a:lnSpc>
                <a:spcPct val="100000"/>
              </a:lnSpc>
              <a:spcBef>
                <a:spcPts val="480"/>
              </a:spcBef>
              <a:spcAft>
                <a:spcPts val="0"/>
              </a:spcAft>
              <a:buSzPts val="2400"/>
              <a:buAutoNum type="arabicPeriod"/>
            </a:pPr>
            <a:r>
              <a:rPr lang="en-US"/>
              <a:t>What are the disadvantages of Simple’s banking model? Provide examples to support your answer.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9"/>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FF9900"/>
              </a:buClr>
              <a:buSzPct val="100000"/>
              <a:buNone/>
            </a:pPr>
            <a:r>
              <a:rPr lang="en-US"/>
              <a:t>Business-to-Business (B2B) Electronic Commerce</a:t>
            </a:r>
            <a:endParaRPr/>
          </a:p>
        </p:txBody>
      </p:sp>
      <p:sp>
        <p:nvSpPr>
          <p:cNvPr id="620" name="Google Shape;620;p69"/>
          <p:cNvSpPr txBox="1"/>
          <p:nvPr>
            <p:ph idx="2" type="body"/>
          </p:nvPr>
        </p:nvSpPr>
        <p:spPr>
          <a:xfrm>
            <a:off x="76200" y="0"/>
            <a:ext cx="1981200" cy="1524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7F7F7F"/>
              </a:buClr>
              <a:buSzPts val="7200"/>
              <a:buNone/>
            </a:pPr>
            <a:r>
              <a:rPr lang="en-US"/>
              <a:t>9.3</a:t>
            </a:r>
            <a:endParaRPr/>
          </a:p>
        </p:txBody>
      </p:sp>
      <p:sp>
        <p:nvSpPr>
          <p:cNvPr id="621" name="Google Shape;621;p69"/>
          <p:cNvSpPr txBox="1"/>
          <p:nvPr>
            <p:ph idx="3" type="body"/>
          </p:nvPr>
        </p:nvSpPr>
        <p:spPr>
          <a:xfrm>
            <a:off x="228600" y="2057400"/>
            <a:ext cx="8382000" cy="4191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6600CC"/>
              </a:buClr>
              <a:buSzPts val="3200"/>
              <a:buChar char="•"/>
            </a:pPr>
            <a:r>
              <a:rPr b="1" lang="en-US"/>
              <a:t>Sell-Side Marketplace Model</a:t>
            </a:r>
            <a:endParaRPr b="1"/>
          </a:p>
          <a:p>
            <a:pPr indent="-342900" lvl="0" marL="342900" rtl="0" algn="l">
              <a:lnSpc>
                <a:spcPct val="100000"/>
              </a:lnSpc>
              <a:spcBef>
                <a:spcPts val="640"/>
              </a:spcBef>
              <a:spcAft>
                <a:spcPts val="0"/>
              </a:spcAft>
              <a:buClr>
                <a:srgbClr val="6600CC"/>
              </a:buClr>
              <a:buSzPts val="3200"/>
              <a:buChar char="•"/>
            </a:pPr>
            <a:r>
              <a:rPr b="1" lang="en-US"/>
              <a:t>Buy-Side Marketplaces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7"/>
          <p:cNvSpPr txBox="1"/>
          <p:nvPr>
            <p:ph idx="1" type="subTitle"/>
          </p:nvPr>
        </p:nvSpPr>
        <p:spPr>
          <a:xfrm>
            <a:off x="457200" y="-457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Definitions and Concepts</a:t>
            </a:r>
            <a:endParaRPr/>
          </a:p>
        </p:txBody>
      </p:sp>
      <p:sp>
        <p:nvSpPr>
          <p:cNvPr id="187" name="Google Shape;187;p7"/>
          <p:cNvSpPr txBox="1"/>
          <p:nvPr>
            <p:ph idx="2" type="body"/>
          </p:nvPr>
        </p:nvSpPr>
        <p:spPr>
          <a:xfrm>
            <a:off x="228600" y="1905000"/>
            <a:ext cx="8610600" cy="48006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b="1" lang="en-US"/>
              <a:t>Degree of Digitization: </a:t>
            </a:r>
            <a:endParaRPr b="1"/>
          </a:p>
          <a:p>
            <a:pPr indent="-342900" lvl="0" marL="342900" rtl="0" algn="l">
              <a:lnSpc>
                <a:spcPct val="100000"/>
              </a:lnSpc>
              <a:spcBef>
                <a:spcPts val="592"/>
              </a:spcBef>
              <a:spcAft>
                <a:spcPts val="0"/>
              </a:spcAft>
              <a:buClr>
                <a:schemeClr val="dk1"/>
              </a:buClr>
              <a:buSzPct val="100000"/>
              <a:buChar char="•"/>
            </a:pPr>
            <a:r>
              <a:rPr lang="en-US"/>
              <a:t>The </a:t>
            </a:r>
            <a:r>
              <a:rPr i="1" lang="en-US"/>
              <a:t>degree of digitization </a:t>
            </a:r>
            <a:r>
              <a:rPr lang="en-US"/>
              <a:t>is the extent to which the commerce has been transformed from physical to digital.</a:t>
            </a:r>
            <a:endParaRPr/>
          </a:p>
          <a:p>
            <a:pPr indent="-342900" lvl="0" marL="342900" rtl="0" algn="l">
              <a:lnSpc>
                <a:spcPct val="100000"/>
              </a:lnSpc>
              <a:spcBef>
                <a:spcPts val="592"/>
              </a:spcBef>
              <a:spcAft>
                <a:spcPts val="0"/>
              </a:spcAft>
              <a:buClr>
                <a:schemeClr val="dk1"/>
              </a:buClr>
              <a:buSzPct val="100000"/>
              <a:buChar char="•"/>
            </a:pPr>
            <a:r>
              <a:rPr lang="en-US"/>
              <a:t>This concept can relate to both the product or service being sold and the delivery agent or intermediary. </a:t>
            </a:r>
            <a:endParaRPr/>
          </a:p>
          <a:p>
            <a:pPr indent="-342900" lvl="0" marL="342900" rtl="0" algn="l">
              <a:lnSpc>
                <a:spcPct val="100000"/>
              </a:lnSpc>
              <a:spcBef>
                <a:spcPts val="592"/>
              </a:spcBef>
              <a:spcAft>
                <a:spcPts val="0"/>
              </a:spcAft>
              <a:buClr>
                <a:schemeClr val="dk1"/>
              </a:buClr>
              <a:buSzPct val="100000"/>
              <a:buChar char="•"/>
            </a:pPr>
            <a:r>
              <a:rPr lang="en-US"/>
              <a:t>In other words, the product can be either physical or digital, and the delivery agent can be either physical or digital.</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0"/>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Sell-Side Marketplaces</a:t>
            </a:r>
            <a:endParaRPr/>
          </a:p>
        </p:txBody>
      </p:sp>
      <p:sp>
        <p:nvSpPr>
          <p:cNvPr id="628" name="Google Shape;628;p70"/>
          <p:cNvSpPr txBox="1"/>
          <p:nvPr>
            <p:ph idx="2" type="body"/>
          </p:nvPr>
        </p:nvSpPr>
        <p:spPr>
          <a:xfrm>
            <a:off x="228600" y="2057400"/>
            <a:ext cx="8686800" cy="39624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00000"/>
              </a:lnSpc>
              <a:spcBef>
                <a:spcPts val="0"/>
              </a:spcBef>
              <a:spcAft>
                <a:spcPts val="0"/>
              </a:spcAft>
              <a:buClr>
                <a:schemeClr val="dk1"/>
              </a:buClr>
              <a:buSzPct val="100000"/>
              <a:buChar char="•"/>
            </a:pPr>
            <a:r>
              <a:rPr b="1" lang="en-US"/>
              <a:t>Sell-Side Marketplace Model: </a:t>
            </a:r>
            <a:r>
              <a:rPr lang="en-US"/>
              <a:t>organizations attempt to sell their products or services to other organizations electronically from their own private e-marketplace Web site and/or from a third-party Web site. In the B2B sell-side marketplace the buyer is an organization.</a:t>
            </a:r>
            <a:endParaRPr/>
          </a:p>
          <a:p>
            <a:pPr indent="-200660" lvl="0" marL="342900" rtl="0" algn="l">
              <a:lnSpc>
                <a:spcPct val="100000"/>
              </a:lnSpc>
              <a:spcBef>
                <a:spcPts val="448"/>
              </a:spcBef>
              <a:spcAft>
                <a:spcPts val="0"/>
              </a:spcAft>
              <a:buClr>
                <a:schemeClr val="dk1"/>
              </a:buClr>
              <a:buSzPct val="100000"/>
              <a:buNone/>
            </a:pPr>
            <a:r>
              <a:t/>
            </a:r>
            <a:endParaRPr/>
          </a:p>
          <a:p>
            <a:pPr indent="-342900" lvl="0" marL="342900" rtl="0" algn="l">
              <a:lnSpc>
                <a:spcPct val="100000"/>
              </a:lnSpc>
              <a:spcBef>
                <a:spcPts val="448"/>
              </a:spcBef>
              <a:spcAft>
                <a:spcPts val="0"/>
              </a:spcAft>
              <a:buClr>
                <a:schemeClr val="dk1"/>
              </a:buClr>
              <a:buSzPct val="100000"/>
              <a:buChar char="•"/>
            </a:pPr>
            <a:r>
              <a:rPr b="1" lang="en-US"/>
              <a:t>Key Mechanisms in the Sell-Side Marketplace Model:</a:t>
            </a:r>
            <a:endParaRPr b="1"/>
          </a:p>
          <a:p>
            <a:pPr indent="-171450" lvl="0" marL="171450" rtl="0" algn="l">
              <a:lnSpc>
                <a:spcPct val="100000"/>
              </a:lnSpc>
              <a:spcBef>
                <a:spcPts val="448"/>
              </a:spcBef>
              <a:spcAft>
                <a:spcPts val="0"/>
              </a:spcAft>
              <a:buClr>
                <a:schemeClr val="dk1"/>
              </a:buClr>
              <a:buSzPct val="100000"/>
              <a:buChar char="•"/>
            </a:pPr>
            <a:r>
              <a:rPr lang="en-US"/>
              <a:t>Forward auctions</a:t>
            </a:r>
            <a:endParaRPr/>
          </a:p>
          <a:p>
            <a:pPr indent="-171450" lvl="0" marL="171450" rtl="0" algn="l">
              <a:lnSpc>
                <a:spcPct val="100000"/>
              </a:lnSpc>
              <a:spcBef>
                <a:spcPts val="448"/>
              </a:spcBef>
              <a:spcAft>
                <a:spcPts val="0"/>
              </a:spcAft>
              <a:buClr>
                <a:schemeClr val="dk1"/>
              </a:buClr>
              <a:buSzPct val="100000"/>
              <a:buChar char="•"/>
            </a:pPr>
            <a:r>
              <a:rPr lang="en-US"/>
              <a:t>Electronic catalogs customized for each large buyer</a:t>
            </a:r>
            <a:endParaRPr/>
          </a:p>
          <a:p>
            <a:pPr indent="-171450" lvl="0" marL="171450" rtl="0" algn="l">
              <a:lnSpc>
                <a:spcPct val="100000"/>
              </a:lnSpc>
              <a:spcBef>
                <a:spcPts val="448"/>
              </a:spcBef>
              <a:spcAft>
                <a:spcPts val="0"/>
              </a:spcAft>
              <a:buClr>
                <a:schemeClr val="dk1"/>
              </a:buClr>
              <a:buSzPct val="100000"/>
              <a:buChar char="•"/>
            </a:pPr>
            <a:r>
              <a:rPr lang="en-US"/>
              <a:t>Third-Party Auction Sites (e.g., eBay)</a:t>
            </a:r>
            <a:endParaRPr/>
          </a:p>
          <a:p>
            <a:pPr indent="-200660" lvl="0" marL="342900" rtl="0" algn="l">
              <a:lnSpc>
                <a:spcPct val="100000"/>
              </a:lnSpc>
              <a:spcBef>
                <a:spcPts val="448"/>
              </a:spcBef>
              <a:spcAft>
                <a:spcPts val="0"/>
              </a:spcAft>
              <a:buClr>
                <a:schemeClr val="dk1"/>
              </a:buClr>
              <a:buSzPct val="1000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1"/>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Buy-Side Marketplaces</a:t>
            </a:r>
            <a:endParaRPr/>
          </a:p>
        </p:txBody>
      </p:sp>
      <p:sp>
        <p:nvSpPr>
          <p:cNvPr id="635" name="Google Shape;635;p71"/>
          <p:cNvSpPr txBox="1"/>
          <p:nvPr>
            <p:ph idx="2" type="body"/>
          </p:nvPr>
        </p:nvSpPr>
        <p:spPr>
          <a:xfrm>
            <a:off x="152399" y="2057400"/>
            <a:ext cx="8763000" cy="480060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lnSpc>
                <a:spcPct val="100000"/>
              </a:lnSpc>
              <a:spcBef>
                <a:spcPts val="0"/>
              </a:spcBef>
              <a:spcAft>
                <a:spcPts val="0"/>
              </a:spcAft>
              <a:buClr>
                <a:schemeClr val="dk1"/>
              </a:buClr>
              <a:buSzPct val="100000"/>
              <a:buChar char="•"/>
            </a:pPr>
            <a:r>
              <a:rPr b="1" lang="en-US"/>
              <a:t>Buy-Side Marketplaces Model: </a:t>
            </a:r>
            <a:r>
              <a:rPr lang="en-US"/>
              <a:t>a model in which organizations attempt to procure needed products or services from other organizations electronically. Procurement is the main function that describes the activities and processes to acquire goods and services.</a:t>
            </a:r>
            <a:endParaRPr/>
          </a:p>
          <a:p>
            <a:pPr indent="-342900" lvl="0" marL="342900" rtl="0" algn="l">
              <a:lnSpc>
                <a:spcPct val="100000"/>
              </a:lnSpc>
              <a:spcBef>
                <a:spcPts val="400"/>
              </a:spcBef>
              <a:spcAft>
                <a:spcPts val="0"/>
              </a:spcAft>
              <a:buClr>
                <a:schemeClr val="dk1"/>
              </a:buClr>
              <a:buSzPct val="100000"/>
              <a:buChar char="•"/>
            </a:pPr>
            <a:r>
              <a:rPr b="1" lang="en-US"/>
              <a:t>Procurement: </a:t>
            </a:r>
            <a:r>
              <a:rPr lang="en-US"/>
              <a:t>involves the activities necessary to establish requirements, sourcing activities such as market research and vendor evaluation, and negotiation of contracts.</a:t>
            </a:r>
            <a:endParaRPr/>
          </a:p>
          <a:p>
            <a:pPr indent="-342900" lvl="0" marL="342900" rtl="0" algn="l">
              <a:lnSpc>
                <a:spcPct val="100000"/>
              </a:lnSpc>
              <a:spcBef>
                <a:spcPts val="400"/>
              </a:spcBef>
              <a:spcAft>
                <a:spcPts val="0"/>
              </a:spcAft>
              <a:buClr>
                <a:schemeClr val="dk1"/>
              </a:buClr>
              <a:buSzPct val="100000"/>
              <a:buChar char="•"/>
            </a:pPr>
            <a:r>
              <a:rPr b="1" lang="en-US"/>
              <a:t>Purchasing: </a:t>
            </a:r>
            <a:r>
              <a:rPr lang="en-US"/>
              <a:t>the process of ordering and receiving goods and services and it is a subset of the procurement process.</a:t>
            </a:r>
            <a:endParaRPr/>
          </a:p>
          <a:p>
            <a:pPr indent="-342900" lvl="0" marL="342900" rtl="0" algn="l">
              <a:lnSpc>
                <a:spcPct val="100000"/>
              </a:lnSpc>
              <a:spcBef>
                <a:spcPts val="400"/>
              </a:spcBef>
              <a:spcAft>
                <a:spcPts val="0"/>
              </a:spcAft>
              <a:buClr>
                <a:schemeClr val="dk1"/>
              </a:buClr>
              <a:buSzPct val="100000"/>
              <a:buChar char="•"/>
            </a:pPr>
            <a:r>
              <a:rPr b="1" lang="en-US"/>
              <a:t>Reverse Auction: </a:t>
            </a:r>
            <a:r>
              <a:rPr lang="en-US"/>
              <a:t>A major method of procuring goods and services in the buy-side model is the reverse auction.</a:t>
            </a:r>
            <a:endParaRPr/>
          </a:p>
          <a:p>
            <a:pPr indent="-342900" lvl="0" marL="342900" rtl="0" algn="l">
              <a:lnSpc>
                <a:spcPct val="100000"/>
              </a:lnSpc>
              <a:spcBef>
                <a:spcPts val="400"/>
              </a:spcBef>
              <a:spcAft>
                <a:spcPts val="0"/>
              </a:spcAft>
              <a:buClr>
                <a:schemeClr val="dk1"/>
              </a:buClr>
              <a:buSzPct val="100000"/>
              <a:buChar char="•"/>
            </a:pPr>
            <a:r>
              <a:rPr b="1" lang="en-US"/>
              <a:t>E-procurement: </a:t>
            </a:r>
            <a:r>
              <a:rPr lang="en-US"/>
              <a:t>uses reverse auctions, particularly group purchasing.</a:t>
            </a:r>
            <a:endParaRPr/>
          </a:p>
          <a:p>
            <a:pPr indent="-342900" lvl="0" marL="342900" rtl="0" algn="l">
              <a:lnSpc>
                <a:spcPct val="100000"/>
              </a:lnSpc>
              <a:spcBef>
                <a:spcPts val="400"/>
              </a:spcBef>
              <a:spcAft>
                <a:spcPts val="0"/>
              </a:spcAft>
              <a:buClr>
                <a:schemeClr val="dk1"/>
              </a:buClr>
              <a:buSzPct val="100000"/>
              <a:buChar char="•"/>
            </a:pPr>
            <a:r>
              <a:rPr b="1" lang="en-US"/>
              <a:t>Group Purchasing: </a:t>
            </a:r>
            <a:r>
              <a:rPr lang="en-US"/>
              <a:t>multiple buyers combine their orders so that they constitute a large volume and therefore attract more seller attention and when buyers place their combined orders on a reverse auction, they can negotiate a volume discount.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2"/>
          <p:cNvSpPr txBox="1"/>
          <p:nvPr>
            <p:ph idx="1" type="subTitle"/>
          </p:nvPr>
        </p:nvSpPr>
        <p:spPr>
          <a:xfrm>
            <a:off x="381000" y="-5334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Electronic Exchanges</a:t>
            </a:r>
            <a:endParaRPr/>
          </a:p>
        </p:txBody>
      </p:sp>
      <p:sp>
        <p:nvSpPr>
          <p:cNvPr id="642" name="Google Shape;642;p72"/>
          <p:cNvSpPr txBox="1"/>
          <p:nvPr>
            <p:ph idx="2" type="body"/>
          </p:nvPr>
        </p:nvSpPr>
        <p:spPr>
          <a:xfrm>
            <a:off x="304799" y="2057400"/>
            <a:ext cx="8305800" cy="396240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lnSpc>
                <a:spcPct val="100000"/>
              </a:lnSpc>
              <a:spcBef>
                <a:spcPts val="0"/>
              </a:spcBef>
              <a:spcAft>
                <a:spcPts val="0"/>
              </a:spcAft>
              <a:buClr>
                <a:schemeClr val="dk1"/>
              </a:buClr>
              <a:buSzPct val="100000"/>
              <a:buChar char="•"/>
            </a:pPr>
            <a:r>
              <a:rPr b="1" lang="en-US"/>
              <a:t>Private Exchanges: </a:t>
            </a:r>
            <a:r>
              <a:rPr lang="en-US"/>
              <a:t>have one buyer and many sellers.</a:t>
            </a:r>
            <a:endParaRPr/>
          </a:p>
          <a:p>
            <a:pPr indent="-342900" lvl="0" marL="342900" rtl="0" algn="l">
              <a:lnSpc>
                <a:spcPct val="100000"/>
              </a:lnSpc>
              <a:spcBef>
                <a:spcPts val="400"/>
              </a:spcBef>
              <a:spcAft>
                <a:spcPts val="0"/>
              </a:spcAft>
              <a:buClr>
                <a:schemeClr val="dk1"/>
              </a:buClr>
              <a:buSzPct val="100000"/>
              <a:buChar char="•"/>
            </a:pPr>
            <a:r>
              <a:rPr b="1" lang="en-US"/>
              <a:t>Public Exchanges: </a:t>
            </a:r>
            <a:r>
              <a:rPr lang="en-US"/>
              <a:t>Electronic marketplaces that are independently owned by a third party, and they connect many sellers with many buyers which are open to all business organizations and frequently owned and operated by a third party.</a:t>
            </a:r>
            <a:endParaRPr/>
          </a:p>
          <a:p>
            <a:pPr indent="-342900" lvl="0" marL="342900" rtl="0" algn="l">
              <a:lnSpc>
                <a:spcPct val="100000"/>
              </a:lnSpc>
              <a:spcBef>
                <a:spcPts val="400"/>
              </a:spcBef>
              <a:spcAft>
                <a:spcPts val="0"/>
              </a:spcAft>
              <a:buClr>
                <a:schemeClr val="dk1"/>
              </a:buClr>
              <a:buSzPct val="100000"/>
              <a:buChar char="•"/>
            </a:pPr>
            <a:r>
              <a:rPr b="1" lang="en-US"/>
              <a:t>Electronic Exchanges: </a:t>
            </a:r>
            <a:r>
              <a:rPr lang="en-US"/>
              <a:t>deal in both direct and indirect materials.</a:t>
            </a:r>
            <a:endParaRPr/>
          </a:p>
          <a:p>
            <a:pPr indent="-342900" lvl="0" marL="342900" rtl="0" algn="l">
              <a:lnSpc>
                <a:spcPct val="100000"/>
              </a:lnSpc>
              <a:spcBef>
                <a:spcPts val="400"/>
              </a:spcBef>
              <a:spcAft>
                <a:spcPts val="0"/>
              </a:spcAft>
              <a:buClr>
                <a:schemeClr val="dk1"/>
              </a:buClr>
              <a:buSzPct val="100000"/>
              <a:buChar char="•"/>
            </a:pPr>
            <a:r>
              <a:rPr b="1" lang="en-US"/>
              <a:t>Direct Materials: </a:t>
            </a:r>
            <a:r>
              <a:rPr lang="en-US"/>
              <a:t>inputs to the manufacturing process, such as safety glass used in automobile windshields and windows.</a:t>
            </a:r>
            <a:endParaRPr/>
          </a:p>
          <a:p>
            <a:pPr indent="-342900" lvl="0" marL="342900" rtl="0" algn="l">
              <a:lnSpc>
                <a:spcPct val="100000"/>
              </a:lnSpc>
              <a:spcBef>
                <a:spcPts val="400"/>
              </a:spcBef>
              <a:spcAft>
                <a:spcPts val="0"/>
              </a:spcAft>
              <a:buClr>
                <a:schemeClr val="dk1"/>
              </a:buClr>
              <a:buSzPct val="100000"/>
              <a:buChar char="•"/>
            </a:pPr>
            <a:r>
              <a:rPr b="1" lang="en-US"/>
              <a:t>Indirect Materials: </a:t>
            </a:r>
            <a:r>
              <a:rPr lang="en-US"/>
              <a:t>those items, such as office supplies, that are needed for maintenance, operations, and repairs (MRO).</a:t>
            </a:r>
            <a:endParaRPr/>
          </a:p>
          <a:p>
            <a:pPr indent="-215900" lvl="0" marL="342900" rtl="0" algn="l">
              <a:lnSpc>
                <a:spcPct val="100000"/>
              </a:lnSpc>
              <a:spcBef>
                <a:spcPts val="400"/>
              </a:spcBef>
              <a:spcAft>
                <a:spcPts val="0"/>
              </a:spcAft>
              <a:buClr>
                <a:schemeClr val="dk1"/>
              </a:buClr>
              <a:buSzPct val="1000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3"/>
          <p:cNvSpPr txBox="1"/>
          <p:nvPr>
            <p:ph idx="1" type="subTitle"/>
          </p:nvPr>
        </p:nvSpPr>
        <p:spPr>
          <a:xfrm>
            <a:off x="381000" y="-5334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Electronic Exchanges</a:t>
            </a:r>
            <a:endParaRPr/>
          </a:p>
        </p:txBody>
      </p:sp>
      <p:sp>
        <p:nvSpPr>
          <p:cNvPr id="649" name="Google Shape;649;p73"/>
          <p:cNvSpPr txBox="1"/>
          <p:nvPr>
            <p:ph idx="2" type="body"/>
          </p:nvPr>
        </p:nvSpPr>
        <p:spPr>
          <a:xfrm>
            <a:off x="304800" y="2286000"/>
            <a:ext cx="8305800" cy="39624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00000"/>
              </a:lnSpc>
              <a:spcBef>
                <a:spcPts val="0"/>
              </a:spcBef>
              <a:spcAft>
                <a:spcPts val="0"/>
              </a:spcAft>
              <a:buClr>
                <a:schemeClr val="dk1"/>
              </a:buClr>
              <a:buSzPct val="100000"/>
              <a:buNone/>
            </a:pPr>
            <a:r>
              <a:rPr b="1" lang="en-US"/>
              <a:t>Three Basic Types of Public Exchanges:</a:t>
            </a:r>
            <a:endParaRPr b="1"/>
          </a:p>
          <a:p>
            <a:pPr indent="-342900" lvl="0" marL="342900" rtl="0" algn="l">
              <a:lnSpc>
                <a:spcPct val="100000"/>
              </a:lnSpc>
              <a:spcBef>
                <a:spcPts val="544"/>
              </a:spcBef>
              <a:spcAft>
                <a:spcPts val="0"/>
              </a:spcAft>
              <a:buClr>
                <a:schemeClr val="dk1"/>
              </a:buClr>
              <a:buSzPct val="100000"/>
              <a:buChar char="•"/>
            </a:pPr>
            <a:r>
              <a:rPr b="1" i="1" lang="en-US"/>
              <a:t>Vertical Exchanges: </a:t>
            </a:r>
            <a:r>
              <a:rPr lang="en-US"/>
              <a:t>connect buyers and sellers in a given industry. </a:t>
            </a:r>
            <a:endParaRPr/>
          </a:p>
          <a:p>
            <a:pPr indent="-342900" lvl="0" marL="342900" rtl="0" algn="l">
              <a:lnSpc>
                <a:spcPct val="100000"/>
              </a:lnSpc>
              <a:spcBef>
                <a:spcPts val="544"/>
              </a:spcBef>
              <a:spcAft>
                <a:spcPts val="0"/>
              </a:spcAft>
              <a:buClr>
                <a:schemeClr val="dk1"/>
              </a:buClr>
              <a:buSzPct val="100000"/>
              <a:buChar char="•"/>
            </a:pPr>
            <a:r>
              <a:rPr b="1" i="1" lang="en-US"/>
              <a:t>Horizontal Exchanges: </a:t>
            </a:r>
            <a:r>
              <a:rPr lang="en-US"/>
              <a:t>connect buyers and sellers across many industries.</a:t>
            </a:r>
            <a:endParaRPr/>
          </a:p>
          <a:p>
            <a:pPr indent="-342900" lvl="0" marL="342900" rtl="0" algn="l">
              <a:lnSpc>
                <a:spcPct val="100000"/>
              </a:lnSpc>
              <a:spcBef>
                <a:spcPts val="544"/>
              </a:spcBef>
              <a:spcAft>
                <a:spcPts val="0"/>
              </a:spcAft>
              <a:buClr>
                <a:schemeClr val="dk1"/>
              </a:buClr>
              <a:buSzPct val="100000"/>
              <a:buChar char="•"/>
            </a:pPr>
            <a:r>
              <a:rPr b="1" i="1" lang="en-US"/>
              <a:t>Functional Exchanges: </a:t>
            </a:r>
            <a:r>
              <a:rPr lang="en-US"/>
              <a:t>needed services such as temporary help/labor or extra office space are traded on an “as-needed” basis.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txBox="1"/>
          <p:nvPr>
            <p:ph idx="1" type="subTitle"/>
          </p:nvPr>
        </p:nvSpPr>
        <p:spPr>
          <a:xfrm>
            <a:off x="457200" y="-457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Definitions and Concepts</a:t>
            </a:r>
            <a:endParaRPr/>
          </a:p>
        </p:txBody>
      </p:sp>
      <p:sp>
        <p:nvSpPr>
          <p:cNvPr id="194" name="Google Shape;194;p8"/>
          <p:cNvSpPr txBox="1"/>
          <p:nvPr>
            <p:ph idx="2" type="body"/>
          </p:nvPr>
        </p:nvSpPr>
        <p:spPr>
          <a:xfrm>
            <a:off x="228599" y="1447800"/>
            <a:ext cx="8610600" cy="4800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b="1" lang="en-US"/>
              <a:t>Brick-and-Mortar Organizations: </a:t>
            </a:r>
            <a:r>
              <a:rPr lang="en-US"/>
              <a:t>organizations that exist as purely physical organizations.</a:t>
            </a:r>
            <a:endParaRPr/>
          </a:p>
          <a:p>
            <a:pPr indent="-342900" lvl="0" marL="342900" rtl="0" algn="l">
              <a:lnSpc>
                <a:spcPct val="100000"/>
              </a:lnSpc>
              <a:spcBef>
                <a:spcPts val="592"/>
              </a:spcBef>
              <a:spcAft>
                <a:spcPts val="0"/>
              </a:spcAft>
              <a:buClr>
                <a:schemeClr val="dk1"/>
              </a:buClr>
              <a:buSzPct val="100000"/>
              <a:buChar char="•"/>
            </a:pPr>
            <a:r>
              <a:rPr lang="en-US"/>
              <a:t>The term "</a:t>
            </a:r>
            <a:r>
              <a:rPr b="1" lang="en-US"/>
              <a:t>brick-and-mortar</a:t>
            </a:r>
            <a:r>
              <a:rPr lang="en-US"/>
              <a:t>" refers to a traditional street-side business that offers products and services to its customers face-to-face in an office or </a:t>
            </a:r>
            <a:r>
              <a:rPr b="1" lang="en-US"/>
              <a:t>store</a:t>
            </a:r>
            <a:r>
              <a:rPr lang="en-US"/>
              <a:t> that the business owns or rents. </a:t>
            </a:r>
            <a:endParaRPr/>
          </a:p>
          <a:p>
            <a:pPr indent="-342900" lvl="0" marL="342900" rtl="0" algn="l">
              <a:lnSpc>
                <a:spcPct val="100000"/>
              </a:lnSpc>
              <a:spcBef>
                <a:spcPts val="592"/>
              </a:spcBef>
              <a:spcAft>
                <a:spcPts val="0"/>
              </a:spcAft>
              <a:buClr>
                <a:schemeClr val="dk1"/>
              </a:buClr>
              <a:buSzPct val="100000"/>
              <a:buChar char="•"/>
            </a:pPr>
            <a:r>
              <a:rPr lang="en-US"/>
              <a:t>The local grocery </a:t>
            </a:r>
            <a:r>
              <a:rPr b="1" lang="en-US"/>
              <a:t>store</a:t>
            </a:r>
            <a:r>
              <a:rPr lang="en-US"/>
              <a:t> and the corner bank are examples of </a:t>
            </a:r>
            <a:r>
              <a:rPr b="1" lang="en-US"/>
              <a:t>brick-and-mortar</a:t>
            </a:r>
            <a:r>
              <a:rPr lang="en-US"/>
              <a:t> companies.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9"/>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6600CC"/>
              </a:buClr>
              <a:buSzPts val="4400"/>
              <a:buNone/>
            </a:pPr>
            <a:r>
              <a:rPr lang="en-US"/>
              <a:t>Definitions and Concepts</a:t>
            </a:r>
            <a:endParaRPr/>
          </a:p>
          <a:p>
            <a:pPr indent="0" lvl="0" marL="0" rtl="0" algn="l">
              <a:lnSpc>
                <a:spcPct val="100000"/>
              </a:lnSpc>
              <a:spcBef>
                <a:spcPts val="1200"/>
              </a:spcBef>
              <a:spcAft>
                <a:spcPts val="0"/>
              </a:spcAft>
              <a:buClr>
                <a:srgbClr val="6600CC"/>
              </a:buClr>
              <a:buSzPts val="4400"/>
              <a:buNone/>
            </a:pPr>
            <a:r>
              <a:t/>
            </a:r>
            <a:endParaRPr/>
          </a:p>
        </p:txBody>
      </p:sp>
      <p:sp>
        <p:nvSpPr>
          <p:cNvPr id="201" name="Google Shape;201;p9"/>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b="1" lang="en-US"/>
              <a:t>Virtual (or pure-play) Organizations: </a:t>
            </a:r>
            <a:r>
              <a:rPr lang="en-US"/>
              <a:t>all dimensions of the organization are digital and they engage in pure electronic commerce only.</a:t>
            </a:r>
            <a:endParaRPr/>
          </a:p>
          <a:p>
            <a:pPr indent="-342900" lvl="0" marL="342900" rtl="0" algn="l">
              <a:lnSpc>
                <a:spcPct val="100000"/>
              </a:lnSpc>
              <a:spcBef>
                <a:spcPts val="592"/>
              </a:spcBef>
              <a:spcAft>
                <a:spcPts val="0"/>
              </a:spcAft>
              <a:buClr>
                <a:schemeClr val="dk1"/>
              </a:buClr>
              <a:buSzPct val="100000"/>
              <a:buChar char="•"/>
            </a:pPr>
            <a:r>
              <a:rPr b="1" lang="en-US"/>
              <a:t>Clicks-and-Mortar (or Clicks-and-Bricks): </a:t>
            </a:r>
            <a:r>
              <a:rPr lang="en-US"/>
              <a:t>organizations that are partial electronic commerce (EC) combining both virtual and physical dimensions.</a:t>
            </a:r>
            <a:endParaRPr/>
          </a:p>
          <a:p>
            <a:pPr indent="-154940" lvl="0" marL="342900" rtl="0" algn="l">
              <a:lnSpc>
                <a:spcPct val="100000"/>
              </a:lnSpc>
              <a:spcBef>
                <a:spcPts val="592"/>
              </a:spcBef>
              <a:spcAft>
                <a:spcPts val="0"/>
              </a:spcAft>
              <a:buClr>
                <a:schemeClr val="dk1"/>
              </a:buClr>
              <a:buSzPct val="100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2013-08-07T23:49:00Z</dcterms:created>
  <dc:creator>John Kenneth Corley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E3DB6D5913A54FBCB950E59E7BFCE767</vt:lpwstr>
  </property>
  <property fmtid="{D5CDD505-2E9C-101B-9397-08002B2CF9AE}" pid="3" name="KSOProductBuildVer">
    <vt:lpwstr>1033-11.2.0.11191</vt:lpwstr>
  </property>
</Properties>
</file>